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Lst>
  <p:notesMasterIdLst>
    <p:notesMasterId r:id="rId75"/>
  </p:notesMasterIdLst>
  <p:handoutMasterIdLst>
    <p:handoutMasterId r:id="rId76"/>
  </p:handoutMasterIdLst>
  <p:sldIdLst>
    <p:sldId id="379" r:id="rId4"/>
    <p:sldId id="268" r:id="rId5"/>
    <p:sldId id="271" r:id="rId6"/>
    <p:sldId id="272" r:id="rId7"/>
    <p:sldId id="275" r:id="rId8"/>
    <p:sldId id="274" r:id="rId9"/>
    <p:sldId id="269" r:id="rId10"/>
    <p:sldId id="308" r:id="rId11"/>
    <p:sldId id="325" r:id="rId12"/>
    <p:sldId id="277" r:id="rId13"/>
    <p:sldId id="276" r:id="rId14"/>
    <p:sldId id="315" r:id="rId15"/>
    <p:sldId id="279" r:id="rId16"/>
    <p:sldId id="278" r:id="rId17"/>
    <p:sldId id="309" r:id="rId18"/>
    <p:sldId id="316" r:id="rId19"/>
    <p:sldId id="326" r:id="rId20"/>
    <p:sldId id="323" r:id="rId21"/>
    <p:sldId id="327" r:id="rId22"/>
    <p:sldId id="320" r:id="rId23"/>
    <p:sldId id="310" r:id="rId24"/>
    <p:sldId id="330" r:id="rId25"/>
    <p:sldId id="306" r:id="rId26"/>
    <p:sldId id="328" r:id="rId27"/>
    <p:sldId id="329" r:id="rId28"/>
    <p:sldId id="331" r:id="rId29"/>
    <p:sldId id="332" r:id="rId30"/>
    <p:sldId id="377" r:id="rId31"/>
    <p:sldId id="334" r:id="rId32"/>
    <p:sldId id="335" r:id="rId33"/>
    <p:sldId id="336" r:id="rId34"/>
    <p:sldId id="337" r:id="rId35"/>
    <p:sldId id="338" r:id="rId36"/>
    <p:sldId id="339" r:id="rId37"/>
    <p:sldId id="340" r:id="rId38"/>
    <p:sldId id="341" r:id="rId39"/>
    <p:sldId id="342" r:id="rId40"/>
    <p:sldId id="344" r:id="rId41"/>
    <p:sldId id="345" r:id="rId42"/>
    <p:sldId id="346" r:id="rId43"/>
    <p:sldId id="348" r:id="rId44"/>
    <p:sldId id="360" r:id="rId45"/>
    <p:sldId id="361" r:id="rId46"/>
    <p:sldId id="362" r:id="rId47"/>
    <p:sldId id="353" r:id="rId48"/>
    <p:sldId id="352" r:id="rId49"/>
    <p:sldId id="364" r:id="rId50"/>
    <p:sldId id="366" r:id="rId51"/>
    <p:sldId id="363" r:id="rId52"/>
    <p:sldId id="351" r:id="rId53"/>
    <p:sldId id="350" r:id="rId54"/>
    <p:sldId id="368" r:id="rId55"/>
    <p:sldId id="357" r:id="rId56"/>
    <p:sldId id="355" r:id="rId57"/>
    <p:sldId id="358" r:id="rId58"/>
    <p:sldId id="369" r:id="rId59"/>
    <p:sldId id="376" r:id="rId60"/>
    <p:sldId id="370" r:id="rId61"/>
    <p:sldId id="381" r:id="rId62"/>
    <p:sldId id="393" r:id="rId63"/>
    <p:sldId id="382" r:id="rId64"/>
    <p:sldId id="383" r:id="rId65"/>
    <p:sldId id="384" r:id="rId66"/>
    <p:sldId id="385" r:id="rId67"/>
    <p:sldId id="386" r:id="rId68"/>
    <p:sldId id="387" r:id="rId69"/>
    <p:sldId id="388" r:id="rId70"/>
    <p:sldId id="389" r:id="rId71"/>
    <p:sldId id="390" r:id="rId72"/>
    <p:sldId id="391" r:id="rId73"/>
    <p:sldId id="392" r:id="rId74"/>
  </p:sldIdLst>
  <p:sldSz cx="9144000" cy="6858000" type="screen4x3"/>
  <p:notesSz cx="6797675" cy="9926638"/>
  <p:defaultTextStyle>
    <a:defPPr>
      <a:defRPr lang="en-GB"/>
    </a:defPPr>
    <a:lvl1pPr algn="ctr" defTabSz="449263" rtl="0" eaLnBrk="0" fontAlgn="base" hangingPunct="0">
      <a:lnSpc>
        <a:spcPct val="82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pitchFamily="34" charset="0"/>
        <a:cs typeface="Lucida Sans Unicode" pitchFamily="34" charset="0"/>
      </a:defRPr>
    </a:lvl1pPr>
    <a:lvl2pPr marL="457200" algn="ctr" defTabSz="449263" rtl="0" eaLnBrk="0" fontAlgn="base" hangingPunct="0">
      <a:lnSpc>
        <a:spcPct val="82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pitchFamily="34" charset="0"/>
        <a:cs typeface="Lucida Sans Unicode" pitchFamily="34" charset="0"/>
      </a:defRPr>
    </a:lvl2pPr>
    <a:lvl3pPr marL="914400" algn="ctr" defTabSz="449263" rtl="0" eaLnBrk="0" fontAlgn="base" hangingPunct="0">
      <a:lnSpc>
        <a:spcPct val="82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pitchFamily="34" charset="0"/>
        <a:cs typeface="Lucida Sans Unicode" pitchFamily="34" charset="0"/>
      </a:defRPr>
    </a:lvl3pPr>
    <a:lvl4pPr marL="1371600" algn="ctr" defTabSz="449263" rtl="0" eaLnBrk="0" fontAlgn="base" hangingPunct="0">
      <a:lnSpc>
        <a:spcPct val="82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pitchFamily="34" charset="0"/>
        <a:cs typeface="Lucida Sans Unicode" pitchFamily="34" charset="0"/>
      </a:defRPr>
    </a:lvl4pPr>
    <a:lvl5pPr marL="1828800" algn="ctr" defTabSz="449263" rtl="0" eaLnBrk="0" fontAlgn="base" hangingPunct="0">
      <a:lnSpc>
        <a:spcPct val="82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pitchFamily="34" charset="0"/>
        <a:cs typeface="Lucida Sans Unicode" pitchFamily="34" charset="0"/>
      </a:defRPr>
    </a:lvl5pPr>
    <a:lvl6pPr marL="2286000" algn="l" defTabSz="914400" rtl="0" eaLnBrk="1" latinLnBrk="0" hangingPunct="1">
      <a:defRPr sz="2400" kern="1200">
        <a:solidFill>
          <a:schemeClr val="bg1"/>
        </a:solidFill>
        <a:latin typeface="Times New Roman" pitchFamily="18" charset="0"/>
        <a:ea typeface="Lucida Sans Unicode" pitchFamily="34" charset="0"/>
        <a:cs typeface="Lucida Sans Unicode" pitchFamily="34" charset="0"/>
      </a:defRPr>
    </a:lvl6pPr>
    <a:lvl7pPr marL="2743200" algn="l" defTabSz="914400" rtl="0" eaLnBrk="1" latinLnBrk="0" hangingPunct="1">
      <a:defRPr sz="2400" kern="1200">
        <a:solidFill>
          <a:schemeClr val="bg1"/>
        </a:solidFill>
        <a:latin typeface="Times New Roman" pitchFamily="18" charset="0"/>
        <a:ea typeface="Lucida Sans Unicode" pitchFamily="34" charset="0"/>
        <a:cs typeface="Lucida Sans Unicode" pitchFamily="34" charset="0"/>
      </a:defRPr>
    </a:lvl7pPr>
    <a:lvl8pPr marL="3200400" algn="l" defTabSz="914400" rtl="0" eaLnBrk="1" latinLnBrk="0" hangingPunct="1">
      <a:defRPr sz="2400" kern="1200">
        <a:solidFill>
          <a:schemeClr val="bg1"/>
        </a:solidFill>
        <a:latin typeface="Times New Roman" pitchFamily="18" charset="0"/>
        <a:ea typeface="Lucida Sans Unicode" pitchFamily="34" charset="0"/>
        <a:cs typeface="Lucida Sans Unicode" pitchFamily="34" charset="0"/>
      </a:defRPr>
    </a:lvl8pPr>
    <a:lvl9pPr marL="3657600" algn="l" defTabSz="914400" rtl="0" eaLnBrk="1" latinLnBrk="0" hangingPunct="1">
      <a:defRPr sz="2400" kern="1200">
        <a:solidFill>
          <a:schemeClr val="bg1"/>
        </a:solidFill>
        <a:latin typeface="Times New Roman" pitchFamily="18"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3399"/>
    <a:srgbClr val="FF7C80"/>
    <a:srgbClr val="FF3300"/>
    <a:srgbClr val="FC1604"/>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6" autoAdjust="0"/>
    <p:restoredTop sz="94660"/>
  </p:normalViewPr>
  <p:slideViewPr>
    <p:cSldViewPr>
      <p:cViewPr varScale="1">
        <p:scale>
          <a:sx n="64" d="100"/>
          <a:sy n="64" d="100"/>
        </p:scale>
        <p:origin x="-1315"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3.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4.wmf"/><Relationship Id="rId4"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000000"/>
                </a:solidFill>
              </a:defRPr>
            </a:lvl1pPr>
          </a:lstStyle>
          <a:p>
            <a:endParaRPr lang="it-IT"/>
          </a:p>
        </p:txBody>
      </p:sp>
      <p:sp>
        <p:nvSpPr>
          <p:cNvPr id="1822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endParaRPr lang="it-IT"/>
          </a:p>
        </p:txBody>
      </p:sp>
      <p:sp>
        <p:nvSpPr>
          <p:cNvPr id="1822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rgbClr val="000000"/>
                </a:solidFill>
              </a:defRPr>
            </a:lvl1pPr>
          </a:lstStyle>
          <a:p>
            <a:r>
              <a:rPr lang="it-IT"/>
              <a:t>A. Dal Borgo         Liceo Torricelli - Faenza</a:t>
            </a:r>
          </a:p>
        </p:txBody>
      </p:sp>
      <p:sp>
        <p:nvSpPr>
          <p:cNvPr id="1822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375145D0-AD97-4A3E-8BE0-D061BFD94D53}"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797675" cy="9926638"/>
          </a:xfrm>
          <a:prstGeom prst="roundRect">
            <a:avLst>
              <a:gd name="adj" fmla="val 23"/>
            </a:avLst>
          </a:prstGeom>
          <a:solidFill>
            <a:srgbClr val="FFFFFF"/>
          </a:solidFill>
          <a:ln w="9360">
            <a:noFill/>
            <a:miter lim="800000"/>
            <a:headEnd/>
            <a:tailEnd/>
          </a:ln>
          <a:effectLst/>
        </p:spPr>
        <p:txBody>
          <a:bodyPr wrap="none" anchor="ctr"/>
          <a:lstStyle/>
          <a:p>
            <a:endParaRPr lang="it-IT"/>
          </a:p>
        </p:txBody>
      </p:sp>
      <p:sp>
        <p:nvSpPr>
          <p:cNvPr id="5122" name="AutoShape 2"/>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5123" name="AutoShape 3"/>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5124" name="AutoShape 4"/>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5125" name="Rectangle 5"/>
          <p:cNvSpPr>
            <a:spLocks noGrp="1" noChangeArrowheads="1"/>
          </p:cNvSpPr>
          <p:nvPr>
            <p:ph type="hdr"/>
          </p:nvPr>
        </p:nvSpPr>
        <p:spPr bwMode="auto">
          <a:xfrm>
            <a:off x="0" y="0"/>
            <a:ext cx="2940050" cy="495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1">
              <a:lnSpc>
                <a:spcPct val="100000"/>
              </a:lnSpc>
              <a:buFont typeface="StarSymbol" charset="0"/>
              <a:buNone/>
              <a:tabLst>
                <a:tab pos="723900" algn="l"/>
                <a:tab pos="1447800" algn="l"/>
                <a:tab pos="2171700" algn="l"/>
                <a:tab pos="2895600" algn="l"/>
              </a:tabLst>
              <a:defRPr sz="1200">
                <a:solidFill>
                  <a:srgbClr val="000000"/>
                </a:solidFill>
              </a:defRPr>
            </a:lvl1pPr>
          </a:lstStyle>
          <a:p>
            <a:endParaRPr lang="en-GB"/>
          </a:p>
        </p:txBody>
      </p:sp>
      <p:sp>
        <p:nvSpPr>
          <p:cNvPr id="5126" name="Rectangle 6"/>
          <p:cNvSpPr>
            <a:spLocks noGrp="1" noChangeArrowheads="1"/>
          </p:cNvSpPr>
          <p:nvPr>
            <p:ph type="dt"/>
          </p:nvPr>
        </p:nvSpPr>
        <p:spPr bwMode="auto">
          <a:xfrm>
            <a:off x="3849688" y="0"/>
            <a:ext cx="2940050" cy="4953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Font typeface="StarSymbol" charset="0"/>
              <a:buNone/>
              <a:tabLst>
                <a:tab pos="723900" algn="l"/>
                <a:tab pos="1447800" algn="l"/>
                <a:tab pos="2171700" algn="l"/>
                <a:tab pos="2895600" algn="l"/>
              </a:tabLst>
              <a:defRPr sz="1200">
                <a:solidFill>
                  <a:srgbClr val="000000"/>
                </a:solidFill>
              </a:defRPr>
            </a:lvl1pPr>
          </a:lstStyle>
          <a:p>
            <a:endParaRPr lang="en-GB"/>
          </a:p>
        </p:txBody>
      </p:sp>
      <p:sp>
        <p:nvSpPr>
          <p:cNvPr id="5127" name="Rectangle 7"/>
          <p:cNvSpPr>
            <a:spLocks noGrp="1" noRot="1" noChangeAspect="1" noChangeArrowheads="1"/>
          </p:cNvSpPr>
          <p:nvPr>
            <p:ph type="sldImg"/>
          </p:nvPr>
        </p:nvSpPr>
        <p:spPr bwMode="auto">
          <a:xfrm>
            <a:off x="914400" y="744538"/>
            <a:ext cx="4962525" cy="3721100"/>
          </a:xfrm>
          <a:prstGeom prst="rect">
            <a:avLst/>
          </a:prstGeom>
          <a:solidFill>
            <a:srgbClr val="FFFFFF"/>
          </a:solidFill>
          <a:ln w="9360">
            <a:solidFill>
              <a:srgbClr val="000000"/>
            </a:solidFill>
            <a:miter lim="800000"/>
            <a:headEnd/>
            <a:tailEnd/>
          </a:ln>
          <a:effectLst/>
        </p:spPr>
      </p:sp>
      <p:sp>
        <p:nvSpPr>
          <p:cNvPr id="5128" name="Rectangle 8"/>
          <p:cNvSpPr>
            <a:spLocks noGrp="1" noChangeArrowheads="1"/>
          </p:cNvSpPr>
          <p:nvPr>
            <p:ph type="body"/>
          </p:nvPr>
        </p:nvSpPr>
        <p:spPr bwMode="auto">
          <a:xfrm>
            <a:off x="679450" y="4714875"/>
            <a:ext cx="5432425" cy="4465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smtClean="0"/>
          </a:p>
        </p:txBody>
      </p:sp>
      <p:sp>
        <p:nvSpPr>
          <p:cNvPr id="5129" name="Rectangle 9"/>
          <p:cNvSpPr>
            <a:spLocks noGrp="1" noChangeArrowheads="1"/>
          </p:cNvSpPr>
          <p:nvPr>
            <p:ph type="ftr"/>
          </p:nvPr>
        </p:nvSpPr>
        <p:spPr bwMode="auto">
          <a:xfrm>
            <a:off x="0" y="9428163"/>
            <a:ext cx="2940050"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eaLnBrk="1">
              <a:lnSpc>
                <a:spcPct val="100000"/>
              </a:lnSpc>
              <a:buFont typeface="StarSymbol" charset="0"/>
              <a:buNone/>
              <a:tabLst>
                <a:tab pos="723900" algn="l"/>
                <a:tab pos="1447800" algn="l"/>
                <a:tab pos="2171700" algn="l"/>
                <a:tab pos="2895600" algn="l"/>
              </a:tabLst>
              <a:defRPr sz="1200">
                <a:solidFill>
                  <a:srgbClr val="000000"/>
                </a:solidFill>
              </a:defRPr>
            </a:lvl1pPr>
          </a:lstStyle>
          <a:p>
            <a:r>
              <a:rPr lang="en-GB"/>
              <a:t>A. Dal Borgo         Liceo Torricelli - Faenza</a:t>
            </a:r>
          </a:p>
        </p:txBody>
      </p:sp>
      <p:sp>
        <p:nvSpPr>
          <p:cNvPr id="5130" name="Rectangle 10"/>
          <p:cNvSpPr>
            <a:spLocks noGrp="1" noChangeArrowheads="1"/>
          </p:cNvSpPr>
          <p:nvPr>
            <p:ph type="sldNum"/>
          </p:nvPr>
        </p:nvSpPr>
        <p:spPr bwMode="auto">
          <a:xfrm>
            <a:off x="3849688" y="9428163"/>
            <a:ext cx="2940050"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Font typeface="StarSymbol" charset="0"/>
              <a:buNone/>
              <a:tabLst>
                <a:tab pos="723900" algn="l"/>
                <a:tab pos="1447800" algn="l"/>
                <a:tab pos="2171700" algn="l"/>
                <a:tab pos="2895600" algn="l"/>
              </a:tabLst>
              <a:defRPr sz="1200">
                <a:solidFill>
                  <a:srgbClr val="000000"/>
                </a:solidFill>
              </a:defRPr>
            </a:lvl1pPr>
          </a:lstStyle>
          <a:p>
            <a:fld id="{F55ED3C1-79A4-4C40-93AC-FF155054EC66}" type="slidenum">
              <a:rPr lang="en-GB"/>
              <a:pPr/>
              <a:t>‹N›</a:t>
            </a:fld>
            <a:endParaRPr lang="en-GB"/>
          </a:p>
        </p:txBody>
      </p:sp>
    </p:spTree>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E93729DF-3903-4586-BE51-5F1D21E67D4B}" type="slidenum">
              <a:rPr lang="en-GB"/>
              <a:pPr/>
              <a:t>3</a:t>
            </a:fld>
            <a:endParaRPr lang="en-GB"/>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3001E7C2-90FE-4D6A-B59D-AE727DD420F9}" type="slidenum">
              <a:rPr lang="en-GB"/>
              <a:pPr/>
              <a:t>69</a:t>
            </a:fld>
            <a:endParaRPr lang="en-GB"/>
          </a:p>
        </p:txBody>
      </p:sp>
      <p:sp>
        <p:nvSpPr>
          <p:cNvPr id="297986" name="Rectangle 2"/>
          <p:cNvSpPr>
            <a:spLocks noGrp="1" noRot="1" noChangeAspect="1" noChangeArrowheads="1" noTextEdit="1"/>
          </p:cNvSpPr>
          <p:nvPr>
            <p:ph type="sldImg"/>
          </p:nvPr>
        </p:nvSpPr>
        <p:spPr>
          <a:xfrm>
            <a:off x="948513" y="745229"/>
            <a:ext cx="4896090" cy="3719987"/>
          </a:xfrm>
          <a:ln/>
        </p:spPr>
      </p:sp>
      <p:sp>
        <p:nvSpPr>
          <p:cNvPr id="2979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6BAFD597-74B7-4DDD-B429-BAE52705F0D4}" type="slidenum">
              <a:rPr lang="en-GB"/>
              <a:pPr/>
              <a:t>70</a:t>
            </a:fld>
            <a:endParaRPr lang="en-GB"/>
          </a:p>
        </p:txBody>
      </p:sp>
      <p:sp>
        <p:nvSpPr>
          <p:cNvPr id="300034" name="Rectangle 2"/>
          <p:cNvSpPr>
            <a:spLocks noGrp="1" noRot="1" noChangeAspect="1" noChangeArrowheads="1" noTextEdit="1"/>
          </p:cNvSpPr>
          <p:nvPr>
            <p:ph type="sldImg"/>
          </p:nvPr>
        </p:nvSpPr>
        <p:spPr>
          <a:xfrm>
            <a:off x="948513" y="745229"/>
            <a:ext cx="4896090" cy="3719987"/>
          </a:xfrm>
          <a:ln/>
        </p:spPr>
      </p:sp>
      <p:sp>
        <p:nvSpPr>
          <p:cNvPr id="3000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AACCD3A1-CF54-4D00-AD9C-55F485DB62B0}" type="slidenum">
              <a:rPr lang="en-GB"/>
              <a:pPr/>
              <a:t>7</a:t>
            </a:fld>
            <a:endParaRPr lang="en-GB"/>
          </a:p>
        </p:txBody>
      </p:sp>
      <p:sp>
        <p:nvSpPr>
          <p:cNvPr id="96258" name="Rectangle 2"/>
          <p:cNvSpPr>
            <a:spLocks noGrp="1" noRot="1" noChangeAspect="1" noChangeArrowheads="1" noTextEdit="1"/>
          </p:cNvSpPr>
          <p:nvPr>
            <p:ph type="sldImg"/>
          </p:nvPr>
        </p:nvSpPr>
        <p:spPr>
          <a:xfrm>
            <a:off x="915988" y="744538"/>
            <a:ext cx="4960937" cy="3721100"/>
          </a:xfrm>
          <a:ln/>
        </p:spPr>
      </p:sp>
      <p:sp>
        <p:nvSpPr>
          <p:cNvPr id="96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9E181AE4-C1F4-4AD7-B1A8-589B6E0CAB47}" type="slidenum">
              <a:rPr lang="en-GB"/>
              <a:pPr/>
              <a:t>59</a:t>
            </a:fld>
            <a:endParaRPr lang="en-GB"/>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E019E829-5E1F-42B9-B40D-FE63B1502803}" type="slidenum">
              <a:rPr lang="en-GB"/>
              <a:pPr/>
              <a:t>61</a:t>
            </a:fld>
            <a:endParaRPr lang="en-GB"/>
          </a:p>
        </p:txBody>
      </p:sp>
      <p:sp>
        <p:nvSpPr>
          <p:cNvPr id="233474" name="Rectangle 2"/>
          <p:cNvSpPr>
            <a:spLocks noGrp="1" noRot="1" noChangeAspect="1" noChangeArrowheads="1" noTextEdit="1"/>
          </p:cNvSpPr>
          <p:nvPr>
            <p:ph type="sldImg"/>
          </p:nvPr>
        </p:nvSpPr>
        <p:spPr>
          <a:xfrm>
            <a:off x="948513" y="745229"/>
            <a:ext cx="4896090" cy="3719987"/>
          </a:xfrm>
          <a:ln/>
        </p:spPr>
      </p:sp>
      <p:sp>
        <p:nvSpPr>
          <p:cNvPr id="233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1C277C66-D6E3-4EB7-97C6-4CEEA1447E6E}" type="slidenum">
              <a:rPr lang="en-GB"/>
              <a:pPr/>
              <a:t>62</a:t>
            </a:fld>
            <a:endParaRPr lang="en-GB"/>
          </a:p>
        </p:txBody>
      </p:sp>
      <p:sp>
        <p:nvSpPr>
          <p:cNvPr id="285698" name="Rectangle 2"/>
          <p:cNvSpPr>
            <a:spLocks noGrp="1" noRot="1" noChangeAspect="1" noChangeArrowheads="1" noTextEdit="1"/>
          </p:cNvSpPr>
          <p:nvPr>
            <p:ph type="sldImg"/>
          </p:nvPr>
        </p:nvSpPr>
        <p:spPr>
          <a:xfrm>
            <a:off x="948513" y="745229"/>
            <a:ext cx="4896090" cy="3719987"/>
          </a:xfrm>
          <a:ln/>
        </p:spPr>
      </p:sp>
      <p:sp>
        <p:nvSpPr>
          <p:cNvPr id="285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6DC26084-9C6C-49BF-BFED-33FEE1F2BE6B}" type="slidenum">
              <a:rPr lang="en-GB"/>
              <a:pPr/>
              <a:t>63</a:t>
            </a:fld>
            <a:endParaRPr lang="en-GB"/>
          </a:p>
        </p:txBody>
      </p:sp>
      <p:sp>
        <p:nvSpPr>
          <p:cNvPr id="277506" name="Rectangle 2"/>
          <p:cNvSpPr>
            <a:spLocks noGrp="1" noRot="1" noChangeAspect="1" noChangeArrowheads="1" noTextEdit="1"/>
          </p:cNvSpPr>
          <p:nvPr>
            <p:ph type="sldImg"/>
          </p:nvPr>
        </p:nvSpPr>
        <p:spPr>
          <a:xfrm>
            <a:off x="948513" y="745229"/>
            <a:ext cx="4896090" cy="3719987"/>
          </a:xfrm>
          <a:ln/>
        </p:spPr>
      </p:sp>
      <p:sp>
        <p:nvSpPr>
          <p:cNvPr id="2775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AF735459-932D-427B-AD60-29D393D75B82}" type="slidenum">
              <a:rPr lang="en-GB"/>
              <a:pPr/>
              <a:t>64</a:t>
            </a:fld>
            <a:endParaRPr lang="en-GB"/>
          </a:p>
        </p:txBody>
      </p:sp>
      <p:sp>
        <p:nvSpPr>
          <p:cNvPr id="287746" name="Rectangle 2"/>
          <p:cNvSpPr>
            <a:spLocks noGrp="1" noRot="1" noChangeAspect="1" noChangeArrowheads="1" noTextEdit="1"/>
          </p:cNvSpPr>
          <p:nvPr>
            <p:ph type="sldImg"/>
          </p:nvPr>
        </p:nvSpPr>
        <p:spPr>
          <a:xfrm>
            <a:off x="948513" y="745229"/>
            <a:ext cx="4896090" cy="3719987"/>
          </a:xfrm>
          <a:ln/>
        </p:spPr>
      </p:sp>
      <p:sp>
        <p:nvSpPr>
          <p:cNvPr id="2877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918F7B3A-8BF2-4568-A551-F9B68FE5A177}" type="slidenum">
              <a:rPr lang="en-GB"/>
              <a:pPr/>
              <a:t>66</a:t>
            </a:fld>
            <a:endParaRPr lang="en-GB"/>
          </a:p>
        </p:txBody>
      </p:sp>
      <p:sp>
        <p:nvSpPr>
          <p:cNvPr id="290818" name="Rectangle 2"/>
          <p:cNvSpPr>
            <a:spLocks noGrp="1" noRot="1" noChangeAspect="1" noChangeArrowheads="1" noTextEdit="1"/>
          </p:cNvSpPr>
          <p:nvPr>
            <p:ph type="sldImg"/>
          </p:nvPr>
        </p:nvSpPr>
        <p:spPr>
          <a:xfrm>
            <a:off x="948513" y="745229"/>
            <a:ext cx="4896090" cy="3719987"/>
          </a:xfrm>
          <a:ln/>
        </p:spPr>
      </p:sp>
      <p:sp>
        <p:nvSpPr>
          <p:cNvPr id="2908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p:nvPr>
        </p:nvSpPr>
        <p:spPr>
          <a:ln/>
        </p:spPr>
        <p:txBody>
          <a:bodyPr/>
          <a:lstStyle/>
          <a:p>
            <a:r>
              <a:rPr lang="en-GB"/>
              <a:t>A. Dal Borgo         Liceo Torricelli - Faenza</a:t>
            </a:r>
          </a:p>
        </p:txBody>
      </p:sp>
      <p:sp>
        <p:nvSpPr>
          <p:cNvPr id="6" name="Rectangle 10"/>
          <p:cNvSpPr>
            <a:spLocks noGrp="1" noChangeArrowheads="1"/>
          </p:cNvSpPr>
          <p:nvPr>
            <p:ph type="sldNum"/>
          </p:nvPr>
        </p:nvSpPr>
        <p:spPr>
          <a:ln/>
        </p:spPr>
        <p:txBody>
          <a:bodyPr/>
          <a:lstStyle/>
          <a:p>
            <a:fld id="{42630907-16B2-43CF-A479-0B9F2CA619CE}" type="slidenum">
              <a:rPr lang="en-GB"/>
              <a:pPr/>
              <a:t>67</a:t>
            </a:fld>
            <a:endParaRPr lang="en-GB"/>
          </a:p>
        </p:txBody>
      </p:sp>
      <p:sp>
        <p:nvSpPr>
          <p:cNvPr id="294914" name="Rectangle 2"/>
          <p:cNvSpPr>
            <a:spLocks noGrp="1" noRot="1" noChangeAspect="1" noChangeArrowheads="1" noTextEdit="1"/>
          </p:cNvSpPr>
          <p:nvPr>
            <p:ph type="sldImg"/>
          </p:nvPr>
        </p:nvSpPr>
        <p:spPr>
          <a:xfrm>
            <a:off x="948513" y="745229"/>
            <a:ext cx="4896090" cy="3719987"/>
          </a:xfrm>
          <a:ln/>
        </p:spPr>
      </p:sp>
      <p:sp>
        <p:nvSpPr>
          <p:cNvPr id="294915"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9C800149-39FC-4D6D-B641-0E00CA8058A5}" type="slidenum">
              <a:rPr lang="en-GB"/>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E73CB954-2F84-45BB-B572-3B0BC281C8BA}"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56388" y="260350"/>
            <a:ext cx="2065337" cy="58689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60350"/>
            <a:ext cx="6046788" cy="58689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C9B00DC0-0598-4A1D-9A6E-783C50AEA0C0}"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403350" y="260350"/>
            <a:ext cx="7318375" cy="97155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4963"/>
            <a:ext cx="4035425" cy="452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5025" y="1604963"/>
            <a:ext cx="4035425"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5025" y="3943350"/>
            <a:ext cx="4035425"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idx="10"/>
          </p:nvPr>
        </p:nvSpPr>
        <p:spPr>
          <a:xfrm>
            <a:off x="323850" y="6324600"/>
            <a:ext cx="5918200" cy="455613"/>
          </a:xfrm>
        </p:spPr>
        <p:txBody>
          <a:bodyPr/>
          <a:lstStyle>
            <a:lvl1pPr>
              <a:defRPr/>
            </a:lvl1pPr>
          </a:lstStyle>
          <a:p>
            <a:endParaRPr lang="en-GB"/>
          </a:p>
        </p:txBody>
      </p:sp>
      <p:sp>
        <p:nvSpPr>
          <p:cNvPr id="7" name="Segnaposto numero diapositiva 6"/>
          <p:cNvSpPr>
            <a:spLocks noGrp="1"/>
          </p:cNvSpPr>
          <p:nvPr>
            <p:ph type="sldNum" idx="11"/>
          </p:nvPr>
        </p:nvSpPr>
        <p:spPr>
          <a:xfrm>
            <a:off x="6781800" y="6324600"/>
            <a:ext cx="1898650" cy="455613"/>
          </a:xfrm>
        </p:spPr>
        <p:txBody>
          <a:bodyPr/>
          <a:lstStyle>
            <a:lvl1pPr>
              <a:defRPr/>
            </a:lvl1pPr>
          </a:lstStyle>
          <a:p>
            <a:fld id="{48C3D417-6485-41C2-A02A-4B19CFFDE48B}" type="slidenum">
              <a:rPr lang="en-GB"/>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1403350" y="260350"/>
            <a:ext cx="7318375" cy="97155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4963"/>
            <a:ext cx="4035425"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5025" y="1604963"/>
            <a:ext cx="4035425"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43350"/>
            <a:ext cx="4035425"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5025" y="3943350"/>
            <a:ext cx="4035425"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idx="10"/>
          </p:nvPr>
        </p:nvSpPr>
        <p:spPr>
          <a:xfrm>
            <a:off x="323850" y="6324600"/>
            <a:ext cx="5918200" cy="455613"/>
          </a:xfrm>
        </p:spPr>
        <p:txBody>
          <a:bodyPr/>
          <a:lstStyle>
            <a:lvl1pPr>
              <a:defRPr/>
            </a:lvl1pPr>
          </a:lstStyle>
          <a:p>
            <a:endParaRPr lang="en-GB"/>
          </a:p>
        </p:txBody>
      </p:sp>
      <p:sp>
        <p:nvSpPr>
          <p:cNvPr id="8" name="Segnaposto numero diapositiva 7"/>
          <p:cNvSpPr>
            <a:spLocks noGrp="1"/>
          </p:cNvSpPr>
          <p:nvPr>
            <p:ph type="sldNum" idx="11"/>
          </p:nvPr>
        </p:nvSpPr>
        <p:spPr>
          <a:xfrm>
            <a:off x="6781800" y="6324600"/>
            <a:ext cx="1898650" cy="455613"/>
          </a:xfrm>
        </p:spPr>
        <p:txBody>
          <a:bodyPr/>
          <a:lstStyle>
            <a:lvl1pPr>
              <a:defRPr/>
            </a:lvl1pPr>
          </a:lstStyle>
          <a:p>
            <a:fld id="{5A0C7C29-EB14-47A9-94F4-D98823698263}" type="slidenum">
              <a:rPr lang="en-GB"/>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403350" y="260350"/>
            <a:ext cx="7318375" cy="97155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5425" cy="452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5025" y="1604963"/>
            <a:ext cx="4035425"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5025" y="3943350"/>
            <a:ext cx="4035425"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idx="10"/>
          </p:nvPr>
        </p:nvSpPr>
        <p:spPr>
          <a:xfrm>
            <a:off x="323850" y="6324600"/>
            <a:ext cx="5918200" cy="455613"/>
          </a:xfrm>
        </p:spPr>
        <p:txBody>
          <a:bodyPr/>
          <a:lstStyle>
            <a:lvl1pPr>
              <a:defRPr/>
            </a:lvl1pPr>
          </a:lstStyle>
          <a:p>
            <a:endParaRPr lang="en-GB"/>
          </a:p>
        </p:txBody>
      </p:sp>
      <p:sp>
        <p:nvSpPr>
          <p:cNvPr id="7" name="Segnaposto numero diapositiva 6"/>
          <p:cNvSpPr>
            <a:spLocks noGrp="1"/>
          </p:cNvSpPr>
          <p:nvPr>
            <p:ph type="sldNum" idx="11"/>
          </p:nvPr>
        </p:nvSpPr>
        <p:spPr>
          <a:xfrm>
            <a:off x="6781800" y="6324600"/>
            <a:ext cx="1898650" cy="455613"/>
          </a:xfrm>
        </p:spPr>
        <p:txBody>
          <a:bodyPr/>
          <a:lstStyle>
            <a:lvl1pPr>
              <a:defRPr/>
            </a:lvl1pPr>
          </a:lstStyle>
          <a:p>
            <a:fld id="{A793E292-F490-40D2-ACE2-620CC7E1EA3E}" type="slidenum">
              <a:rPr lang="en-GB"/>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60350"/>
            <a:ext cx="7318375" cy="97155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4963"/>
            <a:ext cx="4035425" cy="452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604963"/>
            <a:ext cx="4035425" cy="452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idx="10"/>
          </p:nvPr>
        </p:nvSpPr>
        <p:spPr>
          <a:xfrm>
            <a:off x="323850" y="6324600"/>
            <a:ext cx="5918200" cy="455613"/>
          </a:xfrm>
        </p:spPr>
        <p:txBody>
          <a:bodyPr/>
          <a:lstStyle>
            <a:lvl1pPr>
              <a:defRPr/>
            </a:lvl1pPr>
          </a:lstStyle>
          <a:p>
            <a:endParaRPr lang="en-GB"/>
          </a:p>
        </p:txBody>
      </p:sp>
      <p:sp>
        <p:nvSpPr>
          <p:cNvPr id="6" name="Segnaposto numero diapositiva 5"/>
          <p:cNvSpPr>
            <a:spLocks noGrp="1"/>
          </p:cNvSpPr>
          <p:nvPr>
            <p:ph type="sldNum" idx="11"/>
          </p:nvPr>
        </p:nvSpPr>
        <p:spPr>
          <a:xfrm>
            <a:off x="6781800" y="6324600"/>
            <a:ext cx="1898650" cy="455613"/>
          </a:xfrm>
        </p:spPr>
        <p:txBody>
          <a:bodyPr/>
          <a:lstStyle>
            <a:lvl1pPr>
              <a:defRPr/>
            </a:lvl1pPr>
          </a:lstStyle>
          <a:p>
            <a:fld id="{996001DA-1D34-43FC-BD6A-3040ED504E30}" type="slidenum">
              <a:rPr lang="en-GB"/>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en-GB"/>
          </a:p>
        </p:txBody>
      </p:sp>
      <p:sp>
        <p:nvSpPr>
          <p:cNvPr id="5" name="Segnaposto piè di pagina 4"/>
          <p:cNvSpPr>
            <a:spLocks noGrp="1"/>
          </p:cNvSpPr>
          <p:nvPr>
            <p:ph type="ftr" idx="11"/>
          </p:nvPr>
        </p:nvSpPr>
        <p:spPr/>
        <p:txBody>
          <a:bodyPr/>
          <a:lstStyle>
            <a:lvl1pPr>
              <a:defRPr/>
            </a:lvl1pPr>
          </a:lstStyle>
          <a:p>
            <a:endParaRPr lang="en-GB"/>
          </a:p>
        </p:txBody>
      </p:sp>
      <p:sp>
        <p:nvSpPr>
          <p:cNvPr id="6" name="Segnaposto numero diapositiva 5"/>
          <p:cNvSpPr>
            <a:spLocks noGrp="1"/>
          </p:cNvSpPr>
          <p:nvPr>
            <p:ph type="sldNum" idx="12"/>
          </p:nvPr>
        </p:nvSpPr>
        <p:spPr/>
        <p:txBody>
          <a:bodyPr/>
          <a:lstStyle>
            <a:lvl1pPr>
              <a:defRPr/>
            </a:lvl1pPr>
          </a:lstStyle>
          <a:p>
            <a:fld id="{8D1529E0-2FC1-469A-80A2-D0AD1B794ACE}" type="slidenum">
              <a:rPr lang="en-GB"/>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en-GB"/>
          </a:p>
        </p:txBody>
      </p:sp>
      <p:sp>
        <p:nvSpPr>
          <p:cNvPr id="5" name="Segnaposto piè di pagina 4"/>
          <p:cNvSpPr>
            <a:spLocks noGrp="1"/>
          </p:cNvSpPr>
          <p:nvPr>
            <p:ph type="ftr" idx="11"/>
          </p:nvPr>
        </p:nvSpPr>
        <p:spPr/>
        <p:txBody>
          <a:bodyPr/>
          <a:lstStyle>
            <a:lvl1pPr>
              <a:defRPr/>
            </a:lvl1pPr>
          </a:lstStyle>
          <a:p>
            <a:endParaRPr lang="en-GB"/>
          </a:p>
        </p:txBody>
      </p:sp>
      <p:sp>
        <p:nvSpPr>
          <p:cNvPr id="6" name="Segnaposto numero diapositiva 5"/>
          <p:cNvSpPr>
            <a:spLocks noGrp="1"/>
          </p:cNvSpPr>
          <p:nvPr>
            <p:ph type="sldNum" idx="12"/>
          </p:nvPr>
        </p:nvSpPr>
        <p:spPr/>
        <p:txBody>
          <a:bodyPr/>
          <a:lstStyle>
            <a:lvl1pPr>
              <a:defRPr/>
            </a:lvl1pPr>
          </a:lstStyle>
          <a:p>
            <a:fld id="{AA3F488A-8E1A-468B-9956-B69C9FB22671}" type="slidenum">
              <a:rPr lang="en-GB"/>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en-GB"/>
          </a:p>
        </p:txBody>
      </p:sp>
      <p:sp>
        <p:nvSpPr>
          <p:cNvPr id="5" name="Segnaposto piè di pagina 4"/>
          <p:cNvSpPr>
            <a:spLocks noGrp="1"/>
          </p:cNvSpPr>
          <p:nvPr>
            <p:ph type="ftr" idx="11"/>
          </p:nvPr>
        </p:nvSpPr>
        <p:spPr/>
        <p:txBody>
          <a:bodyPr/>
          <a:lstStyle>
            <a:lvl1pPr>
              <a:defRPr/>
            </a:lvl1pPr>
          </a:lstStyle>
          <a:p>
            <a:endParaRPr lang="en-GB"/>
          </a:p>
        </p:txBody>
      </p:sp>
      <p:sp>
        <p:nvSpPr>
          <p:cNvPr id="6" name="Segnaposto numero diapositiva 5"/>
          <p:cNvSpPr>
            <a:spLocks noGrp="1"/>
          </p:cNvSpPr>
          <p:nvPr>
            <p:ph type="sldNum" idx="12"/>
          </p:nvPr>
        </p:nvSpPr>
        <p:spPr/>
        <p:txBody>
          <a:bodyPr/>
          <a:lstStyle>
            <a:lvl1pPr>
              <a:defRPr/>
            </a:lvl1pPr>
          </a:lstStyle>
          <a:p>
            <a:fld id="{C19AF8E4-5993-47BB-BCC8-78D0C3C19970}" type="slidenum">
              <a:rPr lang="en-GB"/>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en-GB"/>
          </a:p>
        </p:txBody>
      </p:sp>
      <p:sp>
        <p:nvSpPr>
          <p:cNvPr id="6" name="Segnaposto piè di pagina 5"/>
          <p:cNvSpPr>
            <a:spLocks noGrp="1"/>
          </p:cNvSpPr>
          <p:nvPr>
            <p:ph type="ftr" idx="11"/>
          </p:nvPr>
        </p:nvSpPr>
        <p:spPr/>
        <p:txBody>
          <a:bodyPr/>
          <a:lstStyle>
            <a:lvl1pPr>
              <a:defRPr/>
            </a:lvl1pPr>
          </a:lstStyle>
          <a:p>
            <a:endParaRPr lang="en-GB"/>
          </a:p>
        </p:txBody>
      </p:sp>
      <p:sp>
        <p:nvSpPr>
          <p:cNvPr id="7" name="Segnaposto numero diapositiva 6"/>
          <p:cNvSpPr>
            <a:spLocks noGrp="1"/>
          </p:cNvSpPr>
          <p:nvPr>
            <p:ph type="sldNum" idx="12"/>
          </p:nvPr>
        </p:nvSpPr>
        <p:spPr/>
        <p:txBody>
          <a:bodyPr/>
          <a:lstStyle>
            <a:lvl1pPr>
              <a:defRPr/>
            </a:lvl1pPr>
          </a:lstStyle>
          <a:p>
            <a:fld id="{6E3F6144-7A95-4BC6-B756-E1A7A5C49AFF}"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90B9AAED-5D44-4BC1-AE74-E93730B8A448}" type="slidenum">
              <a:rPr lang="en-GB"/>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en-GB"/>
          </a:p>
        </p:txBody>
      </p:sp>
      <p:sp>
        <p:nvSpPr>
          <p:cNvPr id="8" name="Segnaposto piè di pagina 7"/>
          <p:cNvSpPr>
            <a:spLocks noGrp="1"/>
          </p:cNvSpPr>
          <p:nvPr>
            <p:ph type="ftr" idx="11"/>
          </p:nvPr>
        </p:nvSpPr>
        <p:spPr/>
        <p:txBody>
          <a:bodyPr/>
          <a:lstStyle>
            <a:lvl1pPr>
              <a:defRPr/>
            </a:lvl1pPr>
          </a:lstStyle>
          <a:p>
            <a:endParaRPr lang="en-GB"/>
          </a:p>
        </p:txBody>
      </p:sp>
      <p:sp>
        <p:nvSpPr>
          <p:cNvPr id="9" name="Segnaposto numero diapositiva 8"/>
          <p:cNvSpPr>
            <a:spLocks noGrp="1"/>
          </p:cNvSpPr>
          <p:nvPr>
            <p:ph type="sldNum" idx="12"/>
          </p:nvPr>
        </p:nvSpPr>
        <p:spPr/>
        <p:txBody>
          <a:bodyPr/>
          <a:lstStyle>
            <a:lvl1pPr>
              <a:defRPr/>
            </a:lvl1pPr>
          </a:lstStyle>
          <a:p>
            <a:fld id="{1D4A7538-EBB7-4605-B93B-3147A37866F0}" type="slidenum">
              <a:rPr lang="en-GB"/>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en-GB"/>
          </a:p>
        </p:txBody>
      </p:sp>
      <p:sp>
        <p:nvSpPr>
          <p:cNvPr id="4" name="Segnaposto piè di pagina 3"/>
          <p:cNvSpPr>
            <a:spLocks noGrp="1"/>
          </p:cNvSpPr>
          <p:nvPr>
            <p:ph type="ftr" idx="11"/>
          </p:nvPr>
        </p:nvSpPr>
        <p:spPr/>
        <p:txBody>
          <a:bodyPr/>
          <a:lstStyle>
            <a:lvl1pPr>
              <a:defRPr/>
            </a:lvl1pPr>
          </a:lstStyle>
          <a:p>
            <a:endParaRPr lang="en-GB"/>
          </a:p>
        </p:txBody>
      </p:sp>
      <p:sp>
        <p:nvSpPr>
          <p:cNvPr id="5" name="Segnaposto numero diapositiva 4"/>
          <p:cNvSpPr>
            <a:spLocks noGrp="1"/>
          </p:cNvSpPr>
          <p:nvPr>
            <p:ph type="sldNum" idx="12"/>
          </p:nvPr>
        </p:nvSpPr>
        <p:spPr/>
        <p:txBody>
          <a:bodyPr/>
          <a:lstStyle>
            <a:lvl1pPr>
              <a:defRPr/>
            </a:lvl1pPr>
          </a:lstStyle>
          <a:p>
            <a:fld id="{F3EEAEC3-96D2-417A-9EB9-AE3BA69D7697}" type="slidenum">
              <a:rPr lang="en-GB"/>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en-GB"/>
          </a:p>
        </p:txBody>
      </p:sp>
      <p:sp>
        <p:nvSpPr>
          <p:cNvPr id="3" name="Segnaposto piè di pagina 2"/>
          <p:cNvSpPr>
            <a:spLocks noGrp="1"/>
          </p:cNvSpPr>
          <p:nvPr>
            <p:ph type="ftr" idx="11"/>
          </p:nvPr>
        </p:nvSpPr>
        <p:spPr/>
        <p:txBody>
          <a:bodyPr/>
          <a:lstStyle>
            <a:lvl1pPr>
              <a:defRPr/>
            </a:lvl1pPr>
          </a:lstStyle>
          <a:p>
            <a:endParaRPr lang="en-GB"/>
          </a:p>
        </p:txBody>
      </p:sp>
      <p:sp>
        <p:nvSpPr>
          <p:cNvPr id="4" name="Segnaposto numero diapositiva 3"/>
          <p:cNvSpPr>
            <a:spLocks noGrp="1"/>
          </p:cNvSpPr>
          <p:nvPr>
            <p:ph type="sldNum" idx="12"/>
          </p:nvPr>
        </p:nvSpPr>
        <p:spPr/>
        <p:txBody>
          <a:bodyPr/>
          <a:lstStyle>
            <a:lvl1pPr>
              <a:defRPr/>
            </a:lvl1pPr>
          </a:lstStyle>
          <a:p>
            <a:fld id="{A0876FA2-A27B-4BB9-816F-D4ACE5022FA8}" type="slidenum">
              <a:rPr lang="en-GB"/>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en-GB"/>
          </a:p>
        </p:txBody>
      </p:sp>
      <p:sp>
        <p:nvSpPr>
          <p:cNvPr id="6" name="Segnaposto piè di pagina 5"/>
          <p:cNvSpPr>
            <a:spLocks noGrp="1"/>
          </p:cNvSpPr>
          <p:nvPr>
            <p:ph type="ftr" idx="11"/>
          </p:nvPr>
        </p:nvSpPr>
        <p:spPr/>
        <p:txBody>
          <a:bodyPr/>
          <a:lstStyle>
            <a:lvl1pPr>
              <a:defRPr/>
            </a:lvl1pPr>
          </a:lstStyle>
          <a:p>
            <a:endParaRPr lang="en-GB"/>
          </a:p>
        </p:txBody>
      </p:sp>
      <p:sp>
        <p:nvSpPr>
          <p:cNvPr id="7" name="Segnaposto numero diapositiva 6"/>
          <p:cNvSpPr>
            <a:spLocks noGrp="1"/>
          </p:cNvSpPr>
          <p:nvPr>
            <p:ph type="sldNum" idx="12"/>
          </p:nvPr>
        </p:nvSpPr>
        <p:spPr/>
        <p:txBody>
          <a:bodyPr/>
          <a:lstStyle>
            <a:lvl1pPr>
              <a:defRPr/>
            </a:lvl1pPr>
          </a:lstStyle>
          <a:p>
            <a:fld id="{044A33AA-9A12-4B3D-88D7-ABE4A5474CD9}" type="slidenum">
              <a:rPr lang="en-GB"/>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en-GB"/>
          </a:p>
        </p:txBody>
      </p:sp>
      <p:sp>
        <p:nvSpPr>
          <p:cNvPr id="6" name="Segnaposto piè di pagina 5"/>
          <p:cNvSpPr>
            <a:spLocks noGrp="1"/>
          </p:cNvSpPr>
          <p:nvPr>
            <p:ph type="ftr" idx="11"/>
          </p:nvPr>
        </p:nvSpPr>
        <p:spPr/>
        <p:txBody>
          <a:bodyPr/>
          <a:lstStyle>
            <a:lvl1pPr>
              <a:defRPr/>
            </a:lvl1pPr>
          </a:lstStyle>
          <a:p>
            <a:endParaRPr lang="en-GB"/>
          </a:p>
        </p:txBody>
      </p:sp>
      <p:sp>
        <p:nvSpPr>
          <p:cNvPr id="7" name="Segnaposto numero diapositiva 6"/>
          <p:cNvSpPr>
            <a:spLocks noGrp="1"/>
          </p:cNvSpPr>
          <p:nvPr>
            <p:ph type="sldNum" idx="12"/>
          </p:nvPr>
        </p:nvSpPr>
        <p:spPr/>
        <p:txBody>
          <a:bodyPr/>
          <a:lstStyle>
            <a:lvl1pPr>
              <a:defRPr/>
            </a:lvl1pPr>
          </a:lstStyle>
          <a:p>
            <a:fld id="{072C28F0-354E-4C01-8659-10225F6A5C93}" type="slidenum">
              <a:rPr lang="en-GB"/>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en-GB"/>
          </a:p>
        </p:txBody>
      </p:sp>
      <p:sp>
        <p:nvSpPr>
          <p:cNvPr id="5" name="Segnaposto piè di pagina 4"/>
          <p:cNvSpPr>
            <a:spLocks noGrp="1"/>
          </p:cNvSpPr>
          <p:nvPr>
            <p:ph type="ftr" idx="11"/>
          </p:nvPr>
        </p:nvSpPr>
        <p:spPr/>
        <p:txBody>
          <a:bodyPr/>
          <a:lstStyle>
            <a:lvl1pPr>
              <a:defRPr/>
            </a:lvl1pPr>
          </a:lstStyle>
          <a:p>
            <a:endParaRPr lang="en-GB"/>
          </a:p>
        </p:txBody>
      </p:sp>
      <p:sp>
        <p:nvSpPr>
          <p:cNvPr id="6" name="Segnaposto numero diapositiva 5"/>
          <p:cNvSpPr>
            <a:spLocks noGrp="1"/>
          </p:cNvSpPr>
          <p:nvPr>
            <p:ph type="sldNum" idx="12"/>
          </p:nvPr>
        </p:nvSpPr>
        <p:spPr/>
        <p:txBody>
          <a:bodyPr/>
          <a:lstStyle>
            <a:lvl1pPr>
              <a:defRPr/>
            </a:lvl1pPr>
          </a:lstStyle>
          <a:p>
            <a:fld id="{D70D53B9-CB97-4BDB-B483-A937746A8E81}" type="slidenum">
              <a:rPr lang="en-GB"/>
              <a:pPr/>
              <a:t>‹N›</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38938" y="1219200"/>
            <a:ext cx="2093912" cy="4906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19200"/>
            <a:ext cx="6129338" cy="4906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en-GB"/>
          </a:p>
        </p:txBody>
      </p:sp>
      <p:sp>
        <p:nvSpPr>
          <p:cNvPr id="5" name="Segnaposto piè di pagina 4"/>
          <p:cNvSpPr>
            <a:spLocks noGrp="1"/>
          </p:cNvSpPr>
          <p:nvPr>
            <p:ph type="ftr" idx="11"/>
          </p:nvPr>
        </p:nvSpPr>
        <p:spPr/>
        <p:txBody>
          <a:bodyPr/>
          <a:lstStyle>
            <a:lvl1pPr>
              <a:defRPr/>
            </a:lvl1pPr>
          </a:lstStyle>
          <a:p>
            <a:endParaRPr lang="en-GB"/>
          </a:p>
        </p:txBody>
      </p:sp>
      <p:sp>
        <p:nvSpPr>
          <p:cNvPr id="6" name="Segnaposto numero diapositiva 5"/>
          <p:cNvSpPr>
            <a:spLocks noGrp="1"/>
          </p:cNvSpPr>
          <p:nvPr>
            <p:ph type="sldNum" idx="12"/>
          </p:nvPr>
        </p:nvSpPr>
        <p:spPr/>
        <p:txBody>
          <a:bodyPr/>
          <a:lstStyle>
            <a:lvl1pPr>
              <a:defRPr/>
            </a:lvl1pPr>
          </a:lstStyle>
          <a:p>
            <a:fld id="{9BBCD5FA-592D-4140-B5E8-A94BD7FC83E2}" type="slidenum">
              <a:rPr lang="en-GB"/>
              <a:pPr/>
              <a:t>‹N›</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D60841F3-E946-487E-9C81-2D86839C0C6B}" type="slidenum">
              <a:rPr lang="en-GB"/>
              <a:pPr/>
              <a:t>‹N›</a:t>
            </a:fld>
            <a:endParaRPr lang="en-GB"/>
          </a:p>
        </p:txBody>
      </p:sp>
      <p:sp>
        <p:nvSpPr>
          <p:cNvPr id="6" name="Segnaposto data 5"/>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FD9B4634-CA5E-43FD-9760-85C53FA60428}" type="slidenum">
              <a:rPr lang="en-GB"/>
              <a:pPr/>
              <a:t>‹N›</a:t>
            </a:fld>
            <a:endParaRPr lang="en-GB"/>
          </a:p>
        </p:txBody>
      </p:sp>
      <p:sp>
        <p:nvSpPr>
          <p:cNvPr id="6" name="Segnaposto data 5"/>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7A5BD3E7-A1FB-4CB5-9EBB-B320F17A913C}" type="slidenum">
              <a:rPr lang="en-GB"/>
              <a:pPr/>
              <a:t>‹N›</a:t>
            </a:fld>
            <a:endParaRPr lang="en-GB"/>
          </a:p>
        </p:txBody>
      </p:sp>
      <p:sp>
        <p:nvSpPr>
          <p:cNvPr id="6" name="Segnaposto data 5"/>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B0CE4350-EBC8-4A5F-B481-62F655A45CFB}" type="slidenum">
              <a:rPr lang="en-GB"/>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idx="10"/>
          </p:nvPr>
        </p:nvSpPr>
        <p:spPr/>
        <p:txBody>
          <a:bodyPr/>
          <a:lstStyle>
            <a:lvl1pPr>
              <a:defRPr/>
            </a:lvl1pPr>
          </a:lstStyle>
          <a:p>
            <a:endParaRPr lang="en-GB"/>
          </a:p>
        </p:txBody>
      </p:sp>
      <p:sp>
        <p:nvSpPr>
          <p:cNvPr id="6" name="Segnaposto numero diapositiva 5"/>
          <p:cNvSpPr>
            <a:spLocks noGrp="1"/>
          </p:cNvSpPr>
          <p:nvPr>
            <p:ph type="sldNum" idx="11"/>
          </p:nvPr>
        </p:nvSpPr>
        <p:spPr/>
        <p:txBody>
          <a:bodyPr/>
          <a:lstStyle>
            <a:lvl1pPr>
              <a:defRPr/>
            </a:lvl1pPr>
          </a:lstStyle>
          <a:p>
            <a:fld id="{DBE86015-3EC3-41B3-98A6-1BE26BADEE13}" type="slidenum">
              <a:rPr lang="en-GB"/>
              <a:pPr/>
              <a:t>‹N›</a:t>
            </a:fld>
            <a:endParaRPr lang="en-GB"/>
          </a:p>
        </p:txBody>
      </p:sp>
      <p:sp>
        <p:nvSpPr>
          <p:cNvPr id="7" name="Segnaposto data 6"/>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idx="10"/>
          </p:nvPr>
        </p:nvSpPr>
        <p:spPr/>
        <p:txBody>
          <a:bodyPr/>
          <a:lstStyle>
            <a:lvl1pPr>
              <a:defRPr/>
            </a:lvl1pPr>
          </a:lstStyle>
          <a:p>
            <a:endParaRPr lang="en-GB"/>
          </a:p>
        </p:txBody>
      </p:sp>
      <p:sp>
        <p:nvSpPr>
          <p:cNvPr id="8" name="Segnaposto numero diapositiva 7"/>
          <p:cNvSpPr>
            <a:spLocks noGrp="1"/>
          </p:cNvSpPr>
          <p:nvPr>
            <p:ph type="sldNum" idx="11"/>
          </p:nvPr>
        </p:nvSpPr>
        <p:spPr/>
        <p:txBody>
          <a:bodyPr/>
          <a:lstStyle>
            <a:lvl1pPr>
              <a:defRPr/>
            </a:lvl1pPr>
          </a:lstStyle>
          <a:p>
            <a:fld id="{ADBF907A-15A3-4BDF-B754-5BFBB6635BA9}" type="slidenum">
              <a:rPr lang="en-GB"/>
              <a:pPr/>
              <a:t>‹N›</a:t>
            </a:fld>
            <a:endParaRPr lang="en-GB"/>
          </a:p>
        </p:txBody>
      </p:sp>
      <p:sp>
        <p:nvSpPr>
          <p:cNvPr id="9" name="Segnaposto data 8"/>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idx="10"/>
          </p:nvPr>
        </p:nvSpPr>
        <p:spPr/>
        <p:txBody>
          <a:bodyPr/>
          <a:lstStyle>
            <a:lvl1pPr>
              <a:defRPr/>
            </a:lvl1pPr>
          </a:lstStyle>
          <a:p>
            <a:endParaRPr lang="en-GB"/>
          </a:p>
        </p:txBody>
      </p:sp>
      <p:sp>
        <p:nvSpPr>
          <p:cNvPr id="4" name="Segnaposto numero diapositiva 3"/>
          <p:cNvSpPr>
            <a:spLocks noGrp="1"/>
          </p:cNvSpPr>
          <p:nvPr>
            <p:ph type="sldNum" idx="11"/>
          </p:nvPr>
        </p:nvSpPr>
        <p:spPr/>
        <p:txBody>
          <a:bodyPr/>
          <a:lstStyle>
            <a:lvl1pPr>
              <a:defRPr/>
            </a:lvl1pPr>
          </a:lstStyle>
          <a:p>
            <a:fld id="{1773CD03-6F3B-4F6B-AF5F-CA33E2308CCF}" type="slidenum">
              <a:rPr lang="en-GB"/>
              <a:pPr/>
              <a:t>‹N›</a:t>
            </a:fld>
            <a:endParaRPr lang="en-GB"/>
          </a:p>
        </p:txBody>
      </p:sp>
      <p:sp>
        <p:nvSpPr>
          <p:cNvPr id="5" name="Segnaposto data 4"/>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idx="10"/>
          </p:nvPr>
        </p:nvSpPr>
        <p:spPr/>
        <p:txBody>
          <a:bodyPr/>
          <a:lstStyle>
            <a:lvl1pPr>
              <a:defRPr/>
            </a:lvl1pPr>
          </a:lstStyle>
          <a:p>
            <a:endParaRPr lang="en-GB"/>
          </a:p>
        </p:txBody>
      </p:sp>
      <p:sp>
        <p:nvSpPr>
          <p:cNvPr id="3" name="Segnaposto numero diapositiva 2"/>
          <p:cNvSpPr>
            <a:spLocks noGrp="1"/>
          </p:cNvSpPr>
          <p:nvPr>
            <p:ph type="sldNum" idx="11"/>
          </p:nvPr>
        </p:nvSpPr>
        <p:spPr/>
        <p:txBody>
          <a:bodyPr/>
          <a:lstStyle>
            <a:lvl1pPr>
              <a:defRPr/>
            </a:lvl1pPr>
          </a:lstStyle>
          <a:p>
            <a:fld id="{126F4BBB-7E47-40EB-A31C-C0979896923E}" type="slidenum">
              <a:rPr lang="en-GB"/>
              <a:pPr/>
              <a:t>‹N›</a:t>
            </a:fld>
            <a:endParaRPr lang="en-GB"/>
          </a:p>
        </p:txBody>
      </p:sp>
      <p:sp>
        <p:nvSpPr>
          <p:cNvPr id="4" name="Segnaposto data 3"/>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idx="10"/>
          </p:nvPr>
        </p:nvSpPr>
        <p:spPr/>
        <p:txBody>
          <a:bodyPr/>
          <a:lstStyle>
            <a:lvl1pPr>
              <a:defRPr/>
            </a:lvl1pPr>
          </a:lstStyle>
          <a:p>
            <a:endParaRPr lang="en-GB"/>
          </a:p>
        </p:txBody>
      </p:sp>
      <p:sp>
        <p:nvSpPr>
          <p:cNvPr id="6" name="Segnaposto numero diapositiva 5"/>
          <p:cNvSpPr>
            <a:spLocks noGrp="1"/>
          </p:cNvSpPr>
          <p:nvPr>
            <p:ph type="sldNum" idx="11"/>
          </p:nvPr>
        </p:nvSpPr>
        <p:spPr/>
        <p:txBody>
          <a:bodyPr/>
          <a:lstStyle>
            <a:lvl1pPr>
              <a:defRPr/>
            </a:lvl1pPr>
          </a:lstStyle>
          <a:p>
            <a:fld id="{EBF75A02-2025-4605-ABB9-F494E3B81F39}" type="slidenum">
              <a:rPr lang="en-GB"/>
              <a:pPr/>
              <a:t>‹N›</a:t>
            </a:fld>
            <a:endParaRPr lang="en-GB"/>
          </a:p>
        </p:txBody>
      </p:sp>
      <p:sp>
        <p:nvSpPr>
          <p:cNvPr id="7" name="Segnaposto data 6"/>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idx="10"/>
          </p:nvPr>
        </p:nvSpPr>
        <p:spPr/>
        <p:txBody>
          <a:bodyPr/>
          <a:lstStyle>
            <a:lvl1pPr>
              <a:defRPr/>
            </a:lvl1pPr>
          </a:lstStyle>
          <a:p>
            <a:endParaRPr lang="en-GB"/>
          </a:p>
        </p:txBody>
      </p:sp>
      <p:sp>
        <p:nvSpPr>
          <p:cNvPr id="6" name="Segnaposto numero diapositiva 5"/>
          <p:cNvSpPr>
            <a:spLocks noGrp="1"/>
          </p:cNvSpPr>
          <p:nvPr>
            <p:ph type="sldNum" idx="11"/>
          </p:nvPr>
        </p:nvSpPr>
        <p:spPr/>
        <p:txBody>
          <a:bodyPr/>
          <a:lstStyle>
            <a:lvl1pPr>
              <a:defRPr/>
            </a:lvl1pPr>
          </a:lstStyle>
          <a:p>
            <a:fld id="{B694BBFF-E9DE-432B-99DA-5B54CBA4D73E}" type="slidenum">
              <a:rPr lang="en-GB"/>
              <a:pPr/>
              <a:t>‹N›</a:t>
            </a:fld>
            <a:endParaRPr lang="en-GB"/>
          </a:p>
        </p:txBody>
      </p:sp>
      <p:sp>
        <p:nvSpPr>
          <p:cNvPr id="7" name="Segnaposto data 6"/>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43015E15-66C9-4372-B61F-47B1FDE0D6EC}" type="slidenum">
              <a:rPr lang="en-GB"/>
              <a:pPr/>
              <a:t>‹N›</a:t>
            </a:fld>
            <a:endParaRPr lang="en-GB"/>
          </a:p>
        </p:txBody>
      </p:sp>
      <p:sp>
        <p:nvSpPr>
          <p:cNvPr id="6" name="Segnaposto data 5"/>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600200"/>
            <a:ext cx="2057400" cy="4525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60198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endParaRPr lang="en-GB"/>
          </a:p>
        </p:txBody>
      </p:sp>
      <p:sp>
        <p:nvSpPr>
          <p:cNvPr id="5" name="Segnaposto numero diapositiva 4"/>
          <p:cNvSpPr>
            <a:spLocks noGrp="1"/>
          </p:cNvSpPr>
          <p:nvPr>
            <p:ph type="sldNum" idx="11"/>
          </p:nvPr>
        </p:nvSpPr>
        <p:spPr/>
        <p:txBody>
          <a:bodyPr/>
          <a:lstStyle>
            <a:lvl1pPr>
              <a:defRPr/>
            </a:lvl1pPr>
          </a:lstStyle>
          <a:p>
            <a:fld id="{B151F75C-BFB7-4B82-B03B-21A9AF74AD36}" type="slidenum">
              <a:rPr lang="en-GB"/>
              <a:pPr/>
              <a:t>‹N›</a:t>
            </a:fld>
            <a:endParaRPr lang="en-GB"/>
          </a:p>
        </p:txBody>
      </p:sp>
      <p:sp>
        <p:nvSpPr>
          <p:cNvPr id="6" name="Segnaposto data 5"/>
          <p:cNvSpPr>
            <a:spLocks noGrp="1"/>
          </p:cNvSpPr>
          <p:nvPr>
            <p:ph type="dt" idx="12"/>
          </p:nvPr>
        </p:nvSpPr>
        <p:spPr/>
        <p:txBody>
          <a:bodyPr/>
          <a:lstStyle>
            <a:lvl1pPr>
              <a:defRPr/>
            </a:lvl1p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604963"/>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idx="10"/>
          </p:nvPr>
        </p:nvSpPr>
        <p:spPr/>
        <p:txBody>
          <a:bodyPr/>
          <a:lstStyle>
            <a:lvl1pPr>
              <a:defRPr/>
            </a:lvl1pPr>
          </a:lstStyle>
          <a:p>
            <a:endParaRPr lang="en-GB"/>
          </a:p>
        </p:txBody>
      </p:sp>
      <p:sp>
        <p:nvSpPr>
          <p:cNvPr id="6" name="Segnaposto numero diapositiva 5"/>
          <p:cNvSpPr>
            <a:spLocks noGrp="1"/>
          </p:cNvSpPr>
          <p:nvPr>
            <p:ph type="sldNum" idx="11"/>
          </p:nvPr>
        </p:nvSpPr>
        <p:spPr/>
        <p:txBody>
          <a:bodyPr/>
          <a:lstStyle>
            <a:lvl1pPr>
              <a:defRPr/>
            </a:lvl1pPr>
          </a:lstStyle>
          <a:p>
            <a:fld id="{85CDD7B5-77F0-4125-B5ED-3E1D89B96D2C}"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idx="10"/>
          </p:nvPr>
        </p:nvSpPr>
        <p:spPr/>
        <p:txBody>
          <a:bodyPr/>
          <a:lstStyle>
            <a:lvl1pPr>
              <a:defRPr/>
            </a:lvl1pPr>
          </a:lstStyle>
          <a:p>
            <a:endParaRPr lang="en-GB"/>
          </a:p>
        </p:txBody>
      </p:sp>
      <p:sp>
        <p:nvSpPr>
          <p:cNvPr id="8" name="Segnaposto numero diapositiva 7"/>
          <p:cNvSpPr>
            <a:spLocks noGrp="1"/>
          </p:cNvSpPr>
          <p:nvPr>
            <p:ph type="sldNum" idx="11"/>
          </p:nvPr>
        </p:nvSpPr>
        <p:spPr/>
        <p:txBody>
          <a:bodyPr/>
          <a:lstStyle>
            <a:lvl1pPr>
              <a:defRPr/>
            </a:lvl1pPr>
          </a:lstStyle>
          <a:p>
            <a:fld id="{FB36B5A9-E7AE-4469-8A22-EDCBC79281A3}"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idx="10"/>
          </p:nvPr>
        </p:nvSpPr>
        <p:spPr/>
        <p:txBody>
          <a:bodyPr/>
          <a:lstStyle>
            <a:lvl1pPr>
              <a:defRPr/>
            </a:lvl1pPr>
          </a:lstStyle>
          <a:p>
            <a:endParaRPr lang="en-GB"/>
          </a:p>
        </p:txBody>
      </p:sp>
      <p:sp>
        <p:nvSpPr>
          <p:cNvPr id="4" name="Segnaposto numero diapositiva 3"/>
          <p:cNvSpPr>
            <a:spLocks noGrp="1"/>
          </p:cNvSpPr>
          <p:nvPr>
            <p:ph type="sldNum" idx="11"/>
          </p:nvPr>
        </p:nvSpPr>
        <p:spPr/>
        <p:txBody>
          <a:bodyPr/>
          <a:lstStyle>
            <a:lvl1pPr>
              <a:defRPr/>
            </a:lvl1pPr>
          </a:lstStyle>
          <a:p>
            <a:fld id="{B165ED24-BEC0-45B9-B71A-EA8A7549CF62}"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idx="10"/>
          </p:nvPr>
        </p:nvSpPr>
        <p:spPr/>
        <p:txBody>
          <a:bodyPr/>
          <a:lstStyle>
            <a:lvl1pPr>
              <a:defRPr/>
            </a:lvl1pPr>
          </a:lstStyle>
          <a:p>
            <a:endParaRPr lang="en-GB"/>
          </a:p>
        </p:txBody>
      </p:sp>
      <p:sp>
        <p:nvSpPr>
          <p:cNvPr id="3" name="Segnaposto numero diapositiva 2"/>
          <p:cNvSpPr>
            <a:spLocks noGrp="1"/>
          </p:cNvSpPr>
          <p:nvPr>
            <p:ph type="sldNum" idx="11"/>
          </p:nvPr>
        </p:nvSpPr>
        <p:spPr/>
        <p:txBody>
          <a:bodyPr/>
          <a:lstStyle>
            <a:lvl1pPr>
              <a:defRPr/>
            </a:lvl1pPr>
          </a:lstStyle>
          <a:p>
            <a:fld id="{11E3C7A4-550E-4544-8267-B9594F4912F8}"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idx="10"/>
          </p:nvPr>
        </p:nvSpPr>
        <p:spPr/>
        <p:txBody>
          <a:bodyPr/>
          <a:lstStyle>
            <a:lvl1pPr>
              <a:defRPr/>
            </a:lvl1pPr>
          </a:lstStyle>
          <a:p>
            <a:endParaRPr lang="en-GB"/>
          </a:p>
        </p:txBody>
      </p:sp>
      <p:sp>
        <p:nvSpPr>
          <p:cNvPr id="6" name="Segnaposto numero diapositiva 5"/>
          <p:cNvSpPr>
            <a:spLocks noGrp="1"/>
          </p:cNvSpPr>
          <p:nvPr>
            <p:ph type="sldNum" idx="11"/>
          </p:nvPr>
        </p:nvSpPr>
        <p:spPr/>
        <p:txBody>
          <a:bodyPr/>
          <a:lstStyle>
            <a:lvl1pPr>
              <a:defRPr/>
            </a:lvl1pPr>
          </a:lstStyle>
          <a:p>
            <a:fld id="{186543FB-2DFA-42C1-ABF5-7634B215A9D1}"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idx="10"/>
          </p:nvPr>
        </p:nvSpPr>
        <p:spPr/>
        <p:txBody>
          <a:bodyPr/>
          <a:lstStyle>
            <a:lvl1pPr>
              <a:defRPr/>
            </a:lvl1pPr>
          </a:lstStyle>
          <a:p>
            <a:endParaRPr lang="en-GB"/>
          </a:p>
        </p:txBody>
      </p:sp>
      <p:sp>
        <p:nvSpPr>
          <p:cNvPr id="6" name="Segnaposto numero diapositiva 5"/>
          <p:cNvSpPr>
            <a:spLocks noGrp="1"/>
          </p:cNvSpPr>
          <p:nvPr>
            <p:ph type="sldNum" idx="11"/>
          </p:nvPr>
        </p:nvSpPr>
        <p:spPr/>
        <p:txBody>
          <a:bodyPr/>
          <a:lstStyle>
            <a:lvl1pPr>
              <a:defRPr/>
            </a:lvl1pPr>
          </a:lstStyle>
          <a:p>
            <a:fld id="{D93C97E0-CDCF-4D65-871D-3A29D825C334}"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403350" y="260350"/>
            <a:ext cx="7318375" cy="9715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ftr"/>
          </p:nvPr>
        </p:nvSpPr>
        <p:spPr bwMode="auto">
          <a:xfrm>
            <a:off x="323850" y="6324600"/>
            <a:ext cx="5918200"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defRPr>
            </a:lvl1pPr>
          </a:lstStyle>
          <a:p>
            <a:endParaRPr lang="en-GB"/>
          </a:p>
        </p:txBody>
      </p:sp>
      <p:sp>
        <p:nvSpPr>
          <p:cNvPr id="1027" name="Rectangle 3"/>
          <p:cNvSpPr>
            <a:spLocks noGrp="1" noChangeArrowheads="1"/>
          </p:cNvSpPr>
          <p:nvPr>
            <p:ph type="sldNum"/>
          </p:nvPr>
        </p:nvSpPr>
        <p:spPr bwMode="auto">
          <a:xfrm>
            <a:off x="6781800" y="6324600"/>
            <a:ext cx="1898650"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defRPr>
            </a:lvl1pPr>
          </a:lstStyle>
          <a:p>
            <a:fld id="{02D2FD7C-F535-4795-8BC6-38C8AB66940E}" type="slidenum">
              <a:rPr lang="en-GB"/>
              <a:pPr/>
              <a:t>‹N›</a:t>
            </a:fld>
            <a:endParaRPr lang="en-GB"/>
          </a:p>
        </p:txBody>
      </p:sp>
      <p:grpSp>
        <p:nvGrpSpPr>
          <p:cNvPr id="1028" name="Group 4"/>
          <p:cNvGrpSpPr>
            <a:grpSpLocks/>
          </p:cNvGrpSpPr>
          <p:nvPr/>
        </p:nvGrpSpPr>
        <p:grpSpPr bwMode="auto">
          <a:xfrm>
            <a:off x="0" y="404813"/>
            <a:ext cx="9005888" cy="1049337"/>
            <a:chOff x="0" y="255"/>
            <a:chExt cx="5673" cy="661"/>
          </a:xfrm>
        </p:grpSpPr>
        <p:grpSp>
          <p:nvGrpSpPr>
            <p:cNvPr id="1029" name="Group 5"/>
            <p:cNvGrpSpPr>
              <a:grpSpLocks/>
            </p:cNvGrpSpPr>
            <p:nvPr/>
          </p:nvGrpSpPr>
          <p:grpSpPr bwMode="auto">
            <a:xfrm>
              <a:off x="183" y="323"/>
              <a:ext cx="446" cy="297"/>
              <a:chOff x="183" y="323"/>
              <a:chExt cx="446" cy="297"/>
            </a:xfrm>
          </p:grpSpPr>
          <p:sp>
            <p:nvSpPr>
              <p:cNvPr id="1030" name="Rectangle 6"/>
              <p:cNvSpPr>
                <a:spLocks noChangeArrowheads="1"/>
              </p:cNvSpPr>
              <p:nvPr/>
            </p:nvSpPr>
            <p:spPr bwMode="auto">
              <a:xfrm>
                <a:off x="183" y="323"/>
                <a:ext cx="275" cy="298"/>
              </a:xfrm>
              <a:prstGeom prst="rect">
                <a:avLst/>
              </a:prstGeom>
              <a:solidFill>
                <a:srgbClr val="3333CC"/>
              </a:solidFill>
              <a:ln w="9525">
                <a:noFill/>
                <a:round/>
                <a:headEnd/>
                <a:tailEnd/>
              </a:ln>
              <a:effectLst/>
            </p:spPr>
            <p:txBody>
              <a:bodyPr wrap="none" anchor="ctr"/>
              <a:lstStyle/>
              <a:p>
                <a:endParaRPr lang="it-IT"/>
              </a:p>
            </p:txBody>
          </p:sp>
          <p:sp>
            <p:nvSpPr>
              <p:cNvPr id="1031" name="Rectangle 7"/>
              <p:cNvSpPr>
                <a:spLocks noChangeArrowheads="1"/>
              </p:cNvSpPr>
              <p:nvPr/>
            </p:nvSpPr>
            <p:spPr bwMode="auto">
              <a:xfrm>
                <a:off x="423" y="323"/>
                <a:ext cx="207" cy="298"/>
              </a:xfrm>
              <a:prstGeom prst="rect">
                <a:avLst/>
              </a:prstGeom>
              <a:gradFill rotWithShape="0">
                <a:gsLst>
                  <a:gs pos="0">
                    <a:srgbClr val="3333CC"/>
                  </a:gs>
                  <a:gs pos="100000">
                    <a:srgbClr val="FFFFFF"/>
                  </a:gs>
                </a:gsLst>
                <a:lin ang="10800000" scaled="1"/>
              </a:gradFill>
              <a:ln w="9525">
                <a:noFill/>
                <a:round/>
                <a:headEnd/>
                <a:tailEnd/>
              </a:ln>
              <a:effectLst/>
            </p:spPr>
            <p:txBody>
              <a:bodyPr wrap="none" anchor="ctr"/>
              <a:lstStyle/>
              <a:p>
                <a:endParaRPr lang="it-IT"/>
              </a:p>
            </p:txBody>
          </p:sp>
        </p:grpSp>
        <p:grpSp>
          <p:nvGrpSpPr>
            <p:cNvPr id="1032" name="Group 8"/>
            <p:cNvGrpSpPr>
              <a:grpSpLocks/>
            </p:cNvGrpSpPr>
            <p:nvPr/>
          </p:nvGrpSpPr>
          <p:grpSpPr bwMode="auto">
            <a:xfrm>
              <a:off x="261" y="588"/>
              <a:ext cx="463" cy="297"/>
              <a:chOff x="261" y="588"/>
              <a:chExt cx="463" cy="297"/>
            </a:xfrm>
          </p:grpSpPr>
          <p:sp>
            <p:nvSpPr>
              <p:cNvPr id="1033" name="Rectangle 9"/>
              <p:cNvSpPr>
                <a:spLocks noChangeArrowheads="1"/>
              </p:cNvSpPr>
              <p:nvPr/>
            </p:nvSpPr>
            <p:spPr bwMode="auto">
              <a:xfrm>
                <a:off x="261" y="588"/>
                <a:ext cx="266" cy="298"/>
              </a:xfrm>
              <a:prstGeom prst="rect">
                <a:avLst/>
              </a:prstGeom>
              <a:solidFill>
                <a:srgbClr val="FFCF01"/>
              </a:solidFill>
              <a:ln w="9525">
                <a:noFill/>
                <a:round/>
                <a:headEnd/>
                <a:tailEnd/>
              </a:ln>
              <a:effectLst/>
            </p:spPr>
            <p:txBody>
              <a:bodyPr wrap="none" anchor="ctr"/>
              <a:lstStyle/>
              <a:p>
                <a:endParaRPr lang="it-IT"/>
              </a:p>
            </p:txBody>
          </p:sp>
          <p:sp>
            <p:nvSpPr>
              <p:cNvPr id="1034" name="Rectangle 10"/>
              <p:cNvSpPr>
                <a:spLocks noChangeArrowheads="1"/>
              </p:cNvSpPr>
              <p:nvPr/>
            </p:nvSpPr>
            <p:spPr bwMode="auto">
              <a:xfrm>
                <a:off x="492" y="588"/>
                <a:ext cx="232" cy="298"/>
              </a:xfrm>
              <a:prstGeom prst="rect">
                <a:avLst/>
              </a:prstGeom>
              <a:gradFill rotWithShape="0">
                <a:gsLst>
                  <a:gs pos="0">
                    <a:srgbClr val="FFCF01"/>
                  </a:gs>
                  <a:gs pos="100000">
                    <a:srgbClr val="FFFFFF"/>
                  </a:gs>
                </a:gsLst>
                <a:lin ang="10800000" scaled="1"/>
              </a:gradFill>
              <a:ln w="9525">
                <a:noFill/>
                <a:round/>
                <a:headEnd/>
                <a:tailEnd/>
              </a:ln>
              <a:effectLst/>
            </p:spPr>
            <p:txBody>
              <a:bodyPr wrap="none" anchor="ctr"/>
              <a:lstStyle/>
              <a:p>
                <a:endParaRPr lang="it-IT"/>
              </a:p>
            </p:txBody>
          </p:sp>
        </p:grpSp>
        <p:sp>
          <p:nvSpPr>
            <p:cNvPr id="1035" name="Rectangle 11"/>
            <p:cNvSpPr>
              <a:spLocks noChangeArrowheads="1"/>
            </p:cNvSpPr>
            <p:nvPr/>
          </p:nvSpPr>
          <p:spPr bwMode="auto">
            <a:xfrm>
              <a:off x="0" y="542"/>
              <a:ext cx="353" cy="266"/>
            </a:xfrm>
            <a:prstGeom prst="rect">
              <a:avLst/>
            </a:prstGeom>
            <a:gradFill rotWithShape="0">
              <a:gsLst>
                <a:gs pos="0">
                  <a:srgbClr val="FFFFFF"/>
                </a:gs>
                <a:gs pos="100000">
                  <a:srgbClr val="FF0000"/>
                </a:gs>
              </a:gsLst>
              <a:lin ang="8100000" scaled="1"/>
            </a:gradFill>
            <a:ln w="9525">
              <a:noFill/>
              <a:round/>
              <a:headEnd/>
              <a:tailEnd/>
            </a:ln>
            <a:effectLst/>
          </p:spPr>
          <p:txBody>
            <a:bodyPr wrap="none" anchor="ctr"/>
            <a:lstStyle/>
            <a:p>
              <a:endParaRPr lang="it-IT"/>
            </a:p>
          </p:txBody>
        </p:sp>
        <p:sp>
          <p:nvSpPr>
            <p:cNvPr id="1036" name="Rectangle 12"/>
            <p:cNvSpPr>
              <a:spLocks noChangeArrowheads="1"/>
            </p:cNvSpPr>
            <p:nvPr/>
          </p:nvSpPr>
          <p:spPr bwMode="auto">
            <a:xfrm>
              <a:off x="400" y="255"/>
              <a:ext cx="20" cy="662"/>
            </a:xfrm>
            <a:prstGeom prst="rect">
              <a:avLst/>
            </a:prstGeom>
            <a:solidFill>
              <a:srgbClr val="1C1C1C"/>
            </a:solidFill>
            <a:ln w="9525">
              <a:noFill/>
              <a:round/>
              <a:headEnd/>
              <a:tailEnd/>
            </a:ln>
            <a:effectLst/>
          </p:spPr>
          <p:txBody>
            <a:bodyPr wrap="none" anchor="ctr"/>
            <a:lstStyle/>
            <a:p>
              <a:endParaRPr lang="it-IT"/>
            </a:p>
          </p:txBody>
        </p:sp>
        <p:sp>
          <p:nvSpPr>
            <p:cNvPr id="1037" name="Rectangle 13"/>
            <p:cNvSpPr>
              <a:spLocks noChangeArrowheads="1"/>
            </p:cNvSpPr>
            <p:nvPr/>
          </p:nvSpPr>
          <p:spPr bwMode="auto">
            <a:xfrm flipV="1">
              <a:off x="199" y="772"/>
              <a:ext cx="5475" cy="35"/>
            </a:xfrm>
            <a:prstGeom prst="rect">
              <a:avLst/>
            </a:prstGeom>
            <a:gradFill rotWithShape="0">
              <a:gsLst>
                <a:gs pos="0">
                  <a:srgbClr val="1C1C1C"/>
                </a:gs>
                <a:gs pos="100000">
                  <a:srgbClr val="FFFFFF"/>
                </a:gs>
              </a:gsLst>
              <a:lin ang="10800000" scaled="1"/>
            </a:gradFill>
            <a:ln w="9525">
              <a:noFill/>
              <a:round/>
              <a:headEnd/>
              <a:tailEnd/>
            </a:ln>
            <a:effectLst/>
          </p:spPr>
          <p:txBody>
            <a:bodyPr wrap="none" anchor="ctr"/>
            <a:lstStyle/>
            <a:p>
              <a:endParaRPr lang="it-IT"/>
            </a:p>
          </p:txBody>
        </p:sp>
      </p:grpSp>
      <p:sp>
        <p:nvSpPr>
          <p:cNvPr id="1038" name="Rectangle 14"/>
          <p:cNvSpPr>
            <a:spLocks noGrp="1" noChangeArrowheads="1"/>
          </p:cNvSpPr>
          <p:nvPr>
            <p:ph type="body" idx="1"/>
          </p:nvPr>
        </p:nvSpPr>
        <p:spPr bwMode="auto">
          <a:xfrm>
            <a:off x="457200" y="1604963"/>
            <a:ext cx="82232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85" r:id="rId12"/>
    <p:sldLayoutId id="2147483686" r:id="rId13"/>
    <p:sldLayoutId id="2147483687" r:id="rId14"/>
    <p:sldLayoutId id="2147483688" r:id="rId15"/>
  </p:sldLayoutIdLst>
  <p:txStyles>
    <p:titleStyle>
      <a:lvl1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mj-lt"/>
          <a:ea typeface="+mj-ea"/>
          <a:cs typeface="+mj-cs"/>
        </a:defRPr>
      </a:lvl1pPr>
      <a:lvl2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2pPr>
      <a:lvl3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3pPr>
      <a:lvl4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4pPr>
      <a:lvl5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5pPr>
      <a:lvl6pPr marL="4572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6pPr>
      <a:lvl7pPr marL="9144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7pPr>
      <a:lvl8pPr marL="13716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8pPr>
      <a:lvl9pPr marL="18288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9pPr>
    </p:titleStyle>
    <p:bodyStyle>
      <a:lvl1pPr marL="336550" indent="-336550" algn="l" defTabSz="449263" rtl="0" fontAlgn="base">
        <a:lnSpc>
          <a:spcPct val="104000"/>
        </a:lnSpc>
        <a:spcBef>
          <a:spcPts val="800"/>
        </a:spcBef>
        <a:spcAft>
          <a:spcPct val="0"/>
        </a:spcAft>
        <a:buClr>
          <a:srgbClr val="3333CC"/>
        </a:buClr>
        <a:buSzPct val="60000"/>
        <a:buFont typeface="Wingdings" pitchFamily="2" charset="2"/>
        <a:buChar char=""/>
        <a:defRPr sz="3200">
          <a:solidFill>
            <a:srgbClr val="000000"/>
          </a:solidFill>
          <a:latin typeface="+mn-lt"/>
          <a:ea typeface="+mn-ea"/>
          <a:cs typeface="+mn-cs"/>
        </a:defRPr>
      </a:lvl1pPr>
      <a:lvl2pPr marL="736600" indent="-279400" algn="l" defTabSz="449263" rtl="0" fontAlgn="base">
        <a:lnSpc>
          <a:spcPct val="104000"/>
        </a:lnSpc>
        <a:spcBef>
          <a:spcPts val="700"/>
        </a:spcBef>
        <a:spcAft>
          <a:spcPct val="0"/>
        </a:spcAft>
        <a:buClr>
          <a:srgbClr val="FF0000"/>
        </a:buClr>
        <a:buSzPct val="55000"/>
        <a:buFont typeface="Wingdings" pitchFamily="2" charset="2"/>
        <a:buChar char=""/>
        <a:defRPr sz="2800">
          <a:solidFill>
            <a:srgbClr val="000000"/>
          </a:solidFill>
          <a:latin typeface="+mn-lt"/>
          <a:ea typeface="+mn-ea"/>
          <a:cs typeface="+mn-cs"/>
        </a:defRPr>
      </a:lvl2pPr>
      <a:lvl3pPr marL="1143000" indent="-228600" algn="l" defTabSz="449263" rtl="0" fontAlgn="base">
        <a:lnSpc>
          <a:spcPct val="104000"/>
        </a:lnSpc>
        <a:spcBef>
          <a:spcPts val="600"/>
        </a:spcBef>
        <a:spcAft>
          <a:spcPct val="0"/>
        </a:spcAft>
        <a:buClr>
          <a:srgbClr val="3333CC"/>
        </a:buClr>
        <a:buSzPct val="50000"/>
        <a:buFont typeface="Wingdings" pitchFamily="2" charset="2"/>
        <a:buChar char=""/>
        <a:defRPr sz="2400">
          <a:solidFill>
            <a:srgbClr val="000000"/>
          </a:solidFill>
          <a:latin typeface="+mn-lt"/>
          <a:ea typeface="+mn-ea"/>
          <a:cs typeface="+mn-cs"/>
        </a:defRPr>
      </a:lvl3pPr>
      <a:lvl4pPr marL="1600200" indent="-228600" algn="l" defTabSz="449263" rtl="0" fontAlgn="base">
        <a:lnSpc>
          <a:spcPct val="104000"/>
        </a:lnSpc>
        <a:spcBef>
          <a:spcPts val="500"/>
        </a:spcBef>
        <a:spcAft>
          <a:spcPct val="0"/>
        </a:spcAft>
        <a:buClr>
          <a:srgbClr val="FFCF01"/>
        </a:buClr>
        <a:buSzPct val="55000"/>
        <a:buFont typeface="Wingdings" pitchFamily="2" charset="2"/>
        <a:buChar char=""/>
        <a:defRPr sz="2000">
          <a:solidFill>
            <a:srgbClr val="000000"/>
          </a:solidFill>
          <a:latin typeface="+mn-lt"/>
          <a:ea typeface="+mn-ea"/>
          <a:cs typeface="+mn-cs"/>
        </a:defRPr>
      </a:lvl4pPr>
      <a:lvl5pPr marL="20574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5pPr>
      <a:lvl6pPr marL="25146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6pPr>
      <a:lvl7pPr marL="29718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7pPr>
      <a:lvl8pPr marL="34290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8pPr>
      <a:lvl9pPr marL="38862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1600200"/>
            <a:ext cx="9005888" cy="1049338"/>
            <a:chOff x="0" y="1008"/>
            <a:chExt cx="5673" cy="661"/>
          </a:xfrm>
        </p:grpSpPr>
        <p:grpSp>
          <p:nvGrpSpPr>
            <p:cNvPr id="2050" name="Group 2"/>
            <p:cNvGrpSpPr>
              <a:grpSpLocks/>
            </p:cNvGrpSpPr>
            <p:nvPr/>
          </p:nvGrpSpPr>
          <p:grpSpPr bwMode="auto">
            <a:xfrm>
              <a:off x="183" y="1076"/>
              <a:ext cx="446" cy="297"/>
              <a:chOff x="183" y="1076"/>
              <a:chExt cx="446" cy="297"/>
            </a:xfrm>
          </p:grpSpPr>
          <p:sp>
            <p:nvSpPr>
              <p:cNvPr id="2051" name="Rectangle 3"/>
              <p:cNvSpPr>
                <a:spLocks noChangeArrowheads="1"/>
              </p:cNvSpPr>
              <p:nvPr/>
            </p:nvSpPr>
            <p:spPr bwMode="auto">
              <a:xfrm>
                <a:off x="183" y="1076"/>
                <a:ext cx="275" cy="298"/>
              </a:xfrm>
              <a:prstGeom prst="rect">
                <a:avLst/>
              </a:prstGeom>
              <a:solidFill>
                <a:srgbClr val="3333CC"/>
              </a:solidFill>
              <a:ln w="9525">
                <a:noFill/>
                <a:round/>
                <a:headEnd/>
                <a:tailEnd/>
              </a:ln>
              <a:effectLst/>
            </p:spPr>
            <p:txBody>
              <a:bodyPr wrap="none" anchor="ctr"/>
              <a:lstStyle/>
              <a:p>
                <a:endParaRPr lang="it-IT"/>
              </a:p>
            </p:txBody>
          </p:sp>
          <p:sp>
            <p:nvSpPr>
              <p:cNvPr id="2052" name="Rectangle 4"/>
              <p:cNvSpPr>
                <a:spLocks noChangeArrowheads="1"/>
              </p:cNvSpPr>
              <p:nvPr/>
            </p:nvSpPr>
            <p:spPr bwMode="auto">
              <a:xfrm>
                <a:off x="423" y="1076"/>
                <a:ext cx="207" cy="298"/>
              </a:xfrm>
              <a:prstGeom prst="rect">
                <a:avLst/>
              </a:prstGeom>
              <a:gradFill rotWithShape="0">
                <a:gsLst>
                  <a:gs pos="0">
                    <a:srgbClr val="3333CC"/>
                  </a:gs>
                  <a:gs pos="100000">
                    <a:srgbClr val="FFFFFF"/>
                  </a:gs>
                </a:gsLst>
                <a:lin ang="10800000" scaled="1"/>
              </a:gradFill>
              <a:ln w="9525">
                <a:noFill/>
                <a:round/>
                <a:headEnd/>
                <a:tailEnd/>
              </a:ln>
              <a:effectLst/>
            </p:spPr>
            <p:txBody>
              <a:bodyPr wrap="none" anchor="ctr"/>
              <a:lstStyle/>
              <a:p>
                <a:endParaRPr lang="it-IT"/>
              </a:p>
            </p:txBody>
          </p:sp>
        </p:grpSp>
        <p:grpSp>
          <p:nvGrpSpPr>
            <p:cNvPr id="2053" name="Group 5"/>
            <p:cNvGrpSpPr>
              <a:grpSpLocks/>
            </p:cNvGrpSpPr>
            <p:nvPr/>
          </p:nvGrpSpPr>
          <p:grpSpPr bwMode="auto">
            <a:xfrm>
              <a:off x="261" y="1341"/>
              <a:ext cx="463" cy="297"/>
              <a:chOff x="261" y="1341"/>
              <a:chExt cx="463" cy="297"/>
            </a:xfrm>
          </p:grpSpPr>
          <p:sp>
            <p:nvSpPr>
              <p:cNvPr id="2054" name="Rectangle 6"/>
              <p:cNvSpPr>
                <a:spLocks noChangeArrowheads="1"/>
              </p:cNvSpPr>
              <p:nvPr/>
            </p:nvSpPr>
            <p:spPr bwMode="auto">
              <a:xfrm>
                <a:off x="261" y="1341"/>
                <a:ext cx="266" cy="298"/>
              </a:xfrm>
              <a:prstGeom prst="rect">
                <a:avLst/>
              </a:prstGeom>
              <a:solidFill>
                <a:srgbClr val="FFCF01"/>
              </a:solidFill>
              <a:ln w="9525">
                <a:noFill/>
                <a:round/>
                <a:headEnd/>
                <a:tailEnd/>
              </a:ln>
              <a:effectLst/>
            </p:spPr>
            <p:txBody>
              <a:bodyPr wrap="none" anchor="ctr"/>
              <a:lstStyle/>
              <a:p>
                <a:endParaRPr lang="it-IT"/>
              </a:p>
            </p:txBody>
          </p:sp>
          <p:sp>
            <p:nvSpPr>
              <p:cNvPr id="2055" name="Rectangle 7"/>
              <p:cNvSpPr>
                <a:spLocks noChangeArrowheads="1"/>
              </p:cNvSpPr>
              <p:nvPr/>
            </p:nvSpPr>
            <p:spPr bwMode="auto">
              <a:xfrm>
                <a:off x="492" y="1341"/>
                <a:ext cx="232" cy="298"/>
              </a:xfrm>
              <a:prstGeom prst="rect">
                <a:avLst/>
              </a:prstGeom>
              <a:gradFill rotWithShape="0">
                <a:gsLst>
                  <a:gs pos="0">
                    <a:srgbClr val="FFCF01"/>
                  </a:gs>
                  <a:gs pos="100000">
                    <a:srgbClr val="FFFFFF"/>
                  </a:gs>
                </a:gsLst>
                <a:lin ang="10800000" scaled="1"/>
              </a:gradFill>
              <a:ln w="9525">
                <a:noFill/>
                <a:round/>
                <a:headEnd/>
                <a:tailEnd/>
              </a:ln>
              <a:effectLst/>
            </p:spPr>
            <p:txBody>
              <a:bodyPr wrap="none" anchor="ctr"/>
              <a:lstStyle/>
              <a:p>
                <a:endParaRPr lang="it-IT"/>
              </a:p>
            </p:txBody>
          </p:sp>
        </p:grpSp>
        <p:sp>
          <p:nvSpPr>
            <p:cNvPr id="2056" name="Rectangle 8"/>
            <p:cNvSpPr>
              <a:spLocks noChangeArrowheads="1"/>
            </p:cNvSpPr>
            <p:nvPr/>
          </p:nvSpPr>
          <p:spPr bwMode="auto">
            <a:xfrm>
              <a:off x="0" y="1295"/>
              <a:ext cx="353" cy="266"/>
            </a:xfrm>
            <a:prstGeom prst="rect">
              <a:avLst/>
            </a:prstGeom>
            <a:gradFill rotWithShape="0">
              <a:gsLst>
                <a:gs pos="0">
                  <a:srgbClr val="FFFFFF"/>
                </a:gs>
                <a:gs pos="100000">
                  <a:srgbClr val="FF0000"/>
                </a:gs>
              </a:gsLst>
              <a:lin ang="8100000" scaled="1"/>
            </a:gradFill>
            <a:ln w="9525">
              <a:noFill/>
              <a:round/>
              <a:headEnd/>
              <a:tailEnd/>
            </a:ln>
            <a:effectLst/>
          </p:spPr>
          <p:txBody>
            <a:bodyPr wrap="none" anchor="ctr"/>
            <a:lstStyle/>
            <a:p>
              <a:endParaRPr lang="it-IT"/>
            </a:p>
          </p:txBody>
        </p:sp>
        <p:sp>
          <p:nvSpPr>
            <p:cNvPr id="2057" name="Rectangle 9"/>
            <p:cNvSpPr>
              <a:spLocks noChangeArrowheads="1"/>
            </p:cNvSpPr>
            <p:nvPr/>
          </p:nvSpPr>
          <p:spPr bwMode="auto">
            <a:xfrm>
              <a:off x="400" y="1008"/>
              <a:ext cx="20" cy="662"/>
            </a:xfrm>
            <a:prstGeom prst="rect">
              <a:avLst/>
            </a:prstGeom>
            <a:solidFill>
              <a:srgbClr val="1C1C1C"/>
            </a:solidFill>
            <a:ln w="9525">
              <a:noFill/>
              <a:round/>
              <a:headEnd/>
              <a:tailEnd/>
            </a:ln>
            <a:effectLst/>
          </p:spPr>
          <p:txBody>
            <a:bodyPr wrap="none" anchor="ctr"/>
            <a:lstStyle/>
            <a:p>
              <a:endParaRPr lang="it-IT"/>
            </a:p>
          </p:txBody>
        </p:sp>
        <p:sp>
          <p:nvSpPr>
            <p:cNvPr id="2058" name="Rectangle 10"/>
            <p:cNvSpPr>
              <a:spLocks noChangeArrowheads="1"/>
            </p:cNvSpPr>
            <p:nvPr/>
          </p:nvSpPr>
          <p:spPr bwMode="auto">
            <a:xfrm flipV="1">
              <a:off x="199" y="1524"/>
              <a:ext cx="5475" cy="35"/>
            </a:xfrm>
            <a:prstGeom prst="rect">
              <a:avLst/>
            </a:prstGeom>
            <a:gradFill rotWithShape="0">
              <a:gsLst>
                <a:gs pos="0">
                  <a:srgbClr val="1C1C1C"/>
                </a:gs>
                <a:gs pos="100000">
                  <a:srgbClr val="FFFFFF"/>
                </a:gs>
              </a:gsLst>
              <a:lin ang="10800000" scaled="1"/>
            </a:gradFill>
            <a:ln w="9525">
              <a:noFill/>
              <a:round/>
              <a:headEnd/>
              <a:tailEnd/>
            </a:ln>
            <a:effectLst/>
          </p:spPr>
          <p:txBody>
            <a:bodyPr wrap="none" anchor="ctr"/>
            <a:lstStyle/>
            <a:p>
              <a:endParaRPr lang="it-IT"/>
            </a:p>
          </p:txBody>
        </p:sp>
      </p:grpSp>
      <p:sp>
        <p:nvSpPr>
          <p:cNvPr id="2059" name="Rectangle 11"/>
          <p:cNvSpPr>
            <a:spLocks noGrp="1" noChangeArrowheads="1"/>
          </p:cNvSpPr>
          <p:nvPr>
            <p:ph type="title"/>
          </p:nvPr>
        </p:nvSpPr>
        <p:spPr bwMode="auto">
          <a:xfrm>
            <a:off x="1066800" y="1219200"/>
            <a:ext cx="77660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2060" name="Rectangle 12"/>
          <p:cNvSpPr>
            <a:spLocks noGrp="1" noChangeArrowheads="1"/>
          </p:cNvSpPr>
          <p:nvPr>
            <p:ph type="dt"/>
          </p:nvPr>
        </p:nvSpPr>
        <p:spPr bwMode="auto">
          <a:xfrm>
            <a:off x="990600" y="6248400"/>
            <a:ext cx="18986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eaLnBrk="1">
              <a:lnSpc>
                <a:spcPct val="100000"/>
              </a:lnSpc>
              <a:buClr>
                <a:srgbClr val="1C1C1C"/>
              </a:buClr>
              <a:buFont typeface="Tahoma" pitchFamily="34" charset="0"/>
              <a:buNone/>
              <a:tabLst>
                <a:tab pos="723900" algn="l"/>
                <a:tab pos="1447800" algn="l"/>
              </a:tabLst>
              <a:defRPr sz="1400">
                <a:solidFill>
                  <a:srgbClr val="1C1C1C"/>
                </a:solidFill>
                <a:latin typeface="+mn-lt"/>
              </a:defRPr>
            </a:lvl1pPr>
          </a:lstStyle>
          <a:p>
            <a:endParaRPr lang="en-GB"/>
          </a:p>
        </p:txBody>
      </p:sp>
      <p:sp>
        <p:nvSpPr>
          <p:cNvPr id="2061" name="Rectangle 13"/>
          <p:cNvSpPr>
            <a:spLocks noGrp="1" noChangeArrowheads="1"/>
          </p:cNvSpPr>
          <p:nvPr>
            <p:ph type="ftr"/>
          </p:nvPr>
        </p:nvSpPr>
        <p:spPr bwMode="auto">
          <a:xfrm>
            <a:off x="3429000" y="6248400"/>
            <a:ext cx="28892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Clr>
                <a:srgbClr val="1C1C1C"/>
              </a:buClr>
              <a:buFont typeface="Tahoma" pitchFamily="34" charset="0"/>
              <a:buNone/>
              <a:tabLst>
                <a:tab pos="723900" algn="l"/>
                <a:tab pos="1447800" algn="l"/>
                <a:tab pos="2171700" algn="l"/>
              </a:tabLst>
              <a:defRPr sz="1400">
                <a:solidFill>
                  <a:srgbClr val="1C1C1C"/>
                </a:solidFill>
                <a:latin typeface="+mn-lt"/>
              </a:defRPr>
            </a:lvl1pPr>
          </a:lstStyle>
          <a:p>
            <a:endParaRPr lang="en-GB"/>
          </a:p>
        </p:txBody>
      </p:sp>
      <p:sp>
        <p:nvSpPr>
          <p:cNvPr id="2062" name="Rectangle 14"/>
          <p:cNvSpPr>
            <a:spLocks noGrp="1" noChangeArrowheads="1"/>
          </p:cNvSpPr>
          <p:nvPr>
            <p:ph type="sldNum"/>
          </p:nvPr>
        </p:nvSpPr>
        <p:spPr bwMode="auto">
          <a:xfrm>
            <a:off x="6858000" y="6248400"/>
            <a:ext cx="18986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Clr>
                <a:srgbClr val="1C1C1C"/>
              </a:buClr>
              <a:buFont typeface="Tahoma" pitchFamily="34" charset="0"/>
              <a:buNone/>
              <a:tabLst>
                <a:tab pos="723900" algn="l"/>
                <a:tab pos="1447800" algn="l"/>
              </a:tabLst>
              <a:defRPr sz="1400">
                <a:solidFill>
                  <a:srgbClr val="1C1C1C"/>
                </a:solidFill>
                <a:latin typeface="+mn-lt"/>
              </a:defRPr>
            </a:lvl1pPr>
          </a:lstStyle>
          <a:p>
            <a:fld id="{6C871472-2961-4ACD-91EE-FEBC83228D45}" type="slidenum">
              <a:rPr lang="en-GB"/>
              <a:pPr/>
              <a:t>‹N›</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mj-lt"/>
          <a:ea typeface="+mj-ea"/>
          <a:cs typeface="+mj-cs"/>
        </a:defRPr>
      </a:lvl1pPr>
      <a:lvl2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2pPr>
      <a:lvl3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3pPr>
      <a:lvl4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4pPr>
      <a:lvl5pPr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5pPr>
      <a:lvl6pPr marL="4572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6pPr>
      <a:lvl7pPr marL="9144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7pPr>
      <a:lvl8pPr marL="13716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8pPr>
      <a:lvl9pPr marL="1828800" algn="l" defTabSz="449263" rtl="0" fontAlgn="base">
        <a:lnSpc>
          <a:spcPct val="104000"/>
        </a:lnSpc>
        <a:spcBef>
          <a:spcPct val="0"/>
        </a:spcBef>
        <a:spcAft>
          <a:spcPct val="0"/>
        </a:spcAft>
        <a:buClr>
          <a:srgbClr val="333399"/>
        </a:buClr>
        <a:buSzPct val="100000"/>
        <a:buFont typeface="Tahoma" pitchFamily="34" charset="0"/>
        <a:defRPr sz="2800" b="1">
          <a:solidFill>
            <a:srgbClr val="333399"/>
          </a:solidFill>
          <a:latin typeface="Tahoma" pitchFamily="34" charset="0"/>
          <a:ea typeface="Lucida Sans Unicode" pitchFamily="34" charset="0"/>
          <a:cs typeface="Lucida Sans Unicode" pitchFamily="34" charset="0"/>
        </a:defRPr>
      </a:lvl9pPr>
    </p:titleStyle>
    <p:bodyStyle>
      <a:lvl1pPr marL="336550" indent="-336550" algn="l" defTabSz="449263" rtl="0" fontAlgn="base">
        <a:lnSpc>
          <a:spcPct val="104000"/>
        </a:lnSpc>
        <a:spcBef>
          <a:spcPts val="800"/>
        </a:spcBef>
        <a:spcAft>
          <a:spcPct val="0"/>
        </a:spcAft>
        <a:buClr>
          <a:srgbClr val="3333CC"/>
        </a:buClr>
        <a:buSzPct val="60000"/>
        <a:buFont typeface="Wingdings" pitchFamily="2" charset="2"/>
        <a:buChar char=""/>
        <a:defRPr sz="3200">
          <a:solidFill>
            <a:srgbClr val="000000"/>
          </a:solidFill>
          <a:latin typeface="+mn-lt"/>
          <a:ea typeface="+mn-ea"/>
          <a:cs typeface="+mn-cs"/>
        </a:defRPr>
      </a:lvl1pPr>
      <a:lvl2pPr marL="736600" indent="-279400" algn="l" defTabSz="449263" rtl="0" fontAlgn="base">
        <a:lnSpc>
          <a:spcPct val="104000"/>
        </a:lnSpc>
        <a:spcBef>
          <a:spcPts val="700"/>
        </a:spcBef>
        <a:spcAft>
          <a:spcPct val="0"/>
        </a:spcAft>
        <a:buClr>
          <a:srgbClr val="FF0000"/>
        </a:buClr>
        <a:buSzPct val="55000"/>
        <a:buFont typeface="Wingdings" pitchFamily="2" charset="2"/>
        <a:buChar char=""/>
        <a:defRPr sz="2800">
          <a:solidFill>
            <a:srgbClr val="000000"/>
          </a:solidFill>
          <a:latin typeface="+mn-lt"/>
          <a:ea typeface="+mn-ea"/>
          <a:cs typeface="+mn-cs"/>
        </a:defRPr>
      </a:lvl2pPr>
      <a:lvl3pPr marL="1143000" indent="-228600" algn="l" defTabSz="449263" rtl="0" fontAlgn="base">
        <a:lnSpc>
          <a:spcPct val="104000"/>
        </a:lnSpc>
        <a:spcBef>
          <a:spcPts val="600"/>
        </a:spcBef>
        <a:spcAft>
          <a:spcPct val="0"/>
        </a:spcAft>
        <a:buClr>
          <a:srgbClr val="3333CC"/>
        </a:buClr>
        <a:buSzPct val="50000"/>
        <a:buFont typeface="Wingdings" pitchFamily="2" charset="2"/>
        <a:buChar char=""/>
        <a:defRPr sz="2400">
          <a:solidFill>
            <a:srgbClr val="000000"/>
          </a:solidFill>
          <a:latin typeface="+mn-lt"/>
          <a:ea typeface="+mn-ea"/>
          <a:cs typeface="+mn-cs"/>
        </a:defRPr>
      </a:lvl3pPr>
      <a:lvl4pPr marL="1600200" indent="-228600" algn="l" defTabSz="449263" rtl="0" fontAlgn="base">
        <a:lnSpc>
          <a:spcPct val="104000"/>
        </a:lnSpc>
        <a:spcBef>
          <a:spcPts val="500"/>
        </a:spcBef>
        <a:spcAft>
          <a:spcPct val="0"/>
        </a:spcAft>
        <a:buClr>
          <a:srgbClr val="FFCF01"/>
        </a:buClr>
        <a:buSzPct val="55000"/>
        <a:buFont typeface="Wingdings" pitchFamily="2" charset="2"/>
        <a:buChar char=""/>
        <a:defRPr sz="2000">
          <a:solidFill>
            <a:srgbClr val="000000"/>
          </a:solidFill>
          <a:latin typeface="+mn-lt"/>
          <a:ea typeface="+mn-ea"/>
          <a:cs typeface="+mn-cs"/>
        </a:defRPr>
      </a:lvl4pPr>
      <a:lvl5pPr marL="20574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5pPr>
      <a:lvl6pPr marL="25146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6pPr>
      <a:lvl7pPr marL="29718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7pPr>
      <a:lvl8pPr marL="34290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8pPr>
      <a:lvl9pPr marL="3886200" indent="-228600" algn="l" defTabSz="449263" rtl="0" fontAlgn="base">
        <a:lnSpc>
          <a:spcPct val="104000"/>
        </a:lnSpc>
        <a:spcBef>
          <a:spcPts val="500"/>
        </a:spcBef>
        <a:spcAft>
          <a:spcPct val="0"/>
        </a:spcAft>
        <a:buClr>
          <a:srgbClr val="FFCF01"/>
        </a:buClr>
        <a:buSzPct val="50000"/>
        <a:buFont typeface="Wingdings" pitchFamily="2" charset="2"/>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85800" y="1949450"/>
            <a:ext cx="7766050" cy="1473200"/>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Cliccate per modificare il formato del testo del titolo</a:t>
            </a:r>
          </a:p>
        </p:txBody>
      </p:sp>
      <p:sp>
        <p:nvSpPr>
          <p:cNvPr id="4098" name="Freeform 2"/>
          <p:cNvSpPr>
            <a:spLocks noChangeArrowheads="1"/>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a:effectLst/>
        </p:spPr>
        <p:txBody>
          <a:bodyPr wrap="none" anchor="ctr"/>
          <a:lstStyle/>
          <a:p>
            <a:endParaRPr lang="it-IT"/>
          </a:p>
        </p:txBody>
      </p:sp>
      <p:sp>
        <p:nvSpPr>
          <p:cNvPr id="4099" name="Rectangle 3"/>
          <p:cNvSpPr>
            <a:spLocks noGrp="1" noChangeArrowheads="1"/>
          </p:cNvSpPr>
          <p:nvPr>
            <p:ph type="ftr"/>
          </p:nvPr>
        </p:nvSpPr>
        <p:spPr bwMode="auto">
          <a:xfrm>
            <a:off x="3124200" y="6245225"/>
            <a:ext cx="2889250" cy="47148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Clr>
                <a:srgbClr val="FFFFFF"/>
              </a:buClr>
              <a:buFont typeface="Arial" charset="0"/>
              <a:buNone/>
              <a:tabLst>
                <a:tab pos="723900" algn="l"/>
                <a:tab pos="1447800" algn="l"/>
                <a:tab pos="2171700" algn="l"/>
              </a:tabLst>
              <a:defRPr sz="1400">
                <a:solidFill>
                  <a:srgbClr val="FFFFFF"/>
                </a:solidFill>
                <a:effectLst>
                  <a:outerShdw blurRad="38100" dist="38100" dir="2700000" algn="tl">
                    <a:srgbClr val="C0C0C0"/>
                  </a:outerShdw>
                </a:effectLst>
                <a:latin typeface="Arial" charset="0"/>
              </a:defRPr>
            </a:lvl1pPr>
          </a:lstStyle>
          <a:p>
            <a:endParaRPr lang="en-GB"/>
          </a:p>
        </p:txBody>
      </p:sp>
      <p:sp>
        <p:nvSpPr>
          <p:cNvPr id="4100" name="Rectangle 4"/>
          <p:cNvSpPr>
            <a:spLocks noGrp="1" noChangeArrowheads="1"/>
          </p:cNvSpPr>
          <p:nvPr>
            <p:ph type="sldNum"/>
          </p:nvPr>
        </p:nvSpPr>
        <p:spPr bwMode="auto">
          <a:xfrm>
            <a:off x="6553200" y="6245225"/>
            <a:ext cx="2127250" cy="47148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Clr>
                <a:srgbClr val="FFFFFF"/>
              </a:buClr>
              <a:buFont typeface="Arial" charset="0"/>
              <a:buNone/>
              <a:tabLst>
                <a:tab pos="723900" algn="l"/>
                <a:tab pos="1447800" algn="l"/>
              </a:tabLst>
              <a:defRPr sz="1400">
                <a:solidFill>
                  <a:srgbClr val="FFFFFF"/>
                </a:solidFill>
                <a:effectLst>
                  <a:outerShdw blurRad="38100" dist="38100" dir="2700000" algn="tl">
                    <a:srgbClr val="C0C0C0"/>
                  </a:outerShdw>
                </a:effectLst>
                <a:latin typeface="Arial" charset="0"/>
              </a:defRPr>
            </a:lvl1pPr>
          </a:lstStyle>
          <a:p>
            <a:fld id="{E41837EC-0946-43F7-81B5-49C5A49AB5C3}" type="slidenum">
              <a:rPr lang="en-GB"/>
              <a:pPr/>
              <a:t>‹N›</a:t>
            </a:fld>
            <a:endParaRPr lang="en-GB"/>
          </a:p>
        </p:txBody>
      </p:sp>
      <p:sp>
        <p:nvSpPr>
          <p:cNvPr id="4101" name="Rectangle 5"/>
          <p:cNvSpPr>
            <a:spLocks noGrp="1" noChangeArrowheads="1"/>
          </p:cNvSpPr>
          <p:nvPr>
            <p:ph type="dt"/>
          </p:nvPr>
        </p:nvSpPr>
        <p:spPr bwMode="auto">
          <a:xfrm>
            <a:off x="457200" y="6245225"/>
            <a:ext cx="2127250" cy="47148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eaLnBrk="1">
              <a:lnSpc>
                <a:spcPct val="100000"/>
              </a:lnSpc>
              <a:buClr>
                <a:srgbClr val="FFFFFF"/>
              </a:buClr>
              <a:buFont typeface="Arial" charset="0"/>
              <a:buNone/>
              <a:tabLst>
                <a:tab pos="723900" algn="l"/>
                <a:tab pos="1447800" algn="l"/>
              </a:tabLst>
              <a:defRPr sz="1400">
                <a:solidFill>
                  <a:srgbClr val="FFFFFF"/>
                </a:solidFill>
                <a:effectLst>
                  <a:outerShdw blurRad="38100" dist="38100" dir="2700000" algn="tl">
                    <a:srgbClr val="C0C0C0"/>
                  </a:outerShdw>
                </a:effectLst>
                <a:latin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mj-lt"/>
          <a:ea typeface="+mj-ea"/>
          <a:cs typeface="+mj-cs"/>
        </a:defRPr>
      </a:lvl1pPr>
      <a:lvl2pPr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2pPr>
      <a:lvl3pPr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3pPr>
      <a:lvl4pPr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4pPr>
      <a:lvl5pPr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5pPr>
      <a:lvl6pPr marL="457200"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6pPr>
      <a:lvl7pPr marL="914400"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7pPr>
      <a:lvl8pPr marL="1371600"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8pPr>
      <a:lvl9pPr marL="1828800" algn="l" defTabSz="449263" rtl="0" fontAlgn="base">
        <a:lnSpc>
          <a:spcPct val="104000"/>
        </a:lnSpc>
        <a:spcBef>
          <a:spcPct val="0"/>
        </a:spcBef>
        <a:spcAft>
          <a:spcPct val="0"/>
        </a:spcAft>
        <a:buClr>
          <a:srgbClr val="FFFFFF"/>
        </a:buClr>
        <a:buSzPct val="100000"/>
        <a:buFont typeface="Tahoma" pitchFamily="34" charset="0"/>
        <a:defRPr sz="4400">
          <a:solidFill>
            <a:srgbClr val="FFFFFF"/>
          </a:solidFill>
          <a:effectLst>
            <a:outerShdw blurRad="38100" dist="38100" dir="2700000" algn="tl">
              <a:srgbClr val="C0C0C0"/>
            </a:outerShdw>
          </a:effectLst>
          <a:latin typeface="Tahoma" pitchFamily="34" charset="0"/>
          <a:ea typeface="Lucida Sans Unicode" pitchFamily="34" charset="0"/>
          <a:cs typeface="Lucida Sans Unicode" pitchFamily="34" charset="0"/>
        </a:defRPr>
      </a:lvl9pPr>
    </p:titleStyle>
    <p:bodyStyle>
      <a:lvl1pPr marL="336550" indent="-336550" algn="l" defTabSz="449263" rtl="0" fontAlgn="base">
        <a:lnSpc>
          <a:spcPct val="104000"/>
        </a:lnSpc>
        <a:spcBef>
          <a:spcPts val="800"/>
        </a:spcBef>
        <a:spcAft>
          <a:spcPct val="0"/>
        </a:spcAft>
        <a:buClr>
          <a:srgbClr val="FFCC00"/>
        </a:buClr>
        <a:buSzPct val="120000"/>
        <a:buFont typeface="Tahoma" pitchFamily="34" charset="0"/>
        <a:buChar char="•"/>
        <a:defRPr sz="3200">
          <a:solidFill>
            <a:srgbClr val="FFFFFF"/>
          </a:solidFill>
          <a:effectLst>
            <a:outerShdw blurRad="38100" dist="38100" dir="2700000" algn="tl">
              <a:srgbClr val="C0C0C0"/>
            </a:outerShdw>
          </a:effectLst>
          <a:latin typeface="+mn-lt"/>
          <a:ea typeface="+mn-ea"/>
          <a:cs typeface="+mn-cs"/>
        </a:defRPr>
      </a:lvl1pPr>
      <a:lvl2pPr marL="736600" indent="-279400" algn="l" defTabSz="449263" rtl="0" fontAlgn="base">
        <a:lnSpc>
          <a:spcPct val="104000"/>
        </a:lnSpc>
        <a:spcBef>
          <a:spcPts val="700"/>
        </a:spcBef>
        <a:spcAft>
          <a:spcPct val="0"/>
        </a:spcAft>
        <a:buClr>
          <a:srgbClr val="FFFFFF"/>
        </a:buClr>
        <a:buSzPct val="100000"/>
        <a:buFont typeface="Tahoma" pitchFamily="34" charset="0"/>
        <a:buChar char="–"/>
        <a:defRPr sz="2800">
          <a:solidFill>
            <a:srgbClr val="FFFFFF"/>
          </a:solidFill>
          <a:effectLst>
            <a:outerShdw blurRad="38100" dist="38100" dir="2700000" algn="tl">
              <a:srgbClr val="C0C0C0"/>
            </a:outerShdw>
          </a:effectLst>
          <a:latin typeface="+mn-lt"/>
          <a:ea typeface="+mn-ea"/>
          <a:cs typeface="+mn-cs"/>
        </a:defRPr>
      </a:lvl2pPr>
      <a:lvl3pPr marL="1143000" indent="-228600" algn="l" defTabSz="449263" rtl="0" fontAlgn="base">
        <a:lnSpc>
          <a:spcPct val="104000"/>
        </a:lnSpc>
        <a:spcBef>
          <a:spcPts val="600"/>
        </a:spcBef>
        <a:spcAft>
          <a:spcPct val="0"/>
        </a:spcAft>
        <a:buClr>
          <a:srgbClr val="FFCC00"/>
        </a:buClr>
        <a:buSzPct val="120000"/>
        <a:buFont typeface="Tahoma" pitchFamily="34" charset="0"/>
        <a:buChar char="•"/>
        <a:defRPr sz="2400">
          <a:solidFill>
            <a:srgbClr val="FFFFFF"/>
          </a:solidFill>
          <a:effectLst>
            <a:outerShdw blurRad="38100" dist="38100" dir="2700000" algn="tl">
              <a:srgbClr val="C0C0C0"/>
            </a:outerShdw>
          </a:effectLst>
          <a:latin typeface="+mn-lt"/>
          <a:ea typeface="+mn-ea"/>
          <a:cs typeface="+mn-cs"/>
        </a:defRPr>
      </a:lvl3pPr>
      <a:lvl4pPr marL="1600200" indent="-228600" algn="l" defTabSz="449263" rtl="0" fontAlgn="base">
        <a:lnSpc>
          <a:spcPct val="104000"/>
        </a:lnSpc>
        <a:spcBef>
          <a:spcPts val="500"/>
        </a:spcBef>
        <a:spcAft>
          <a:spcPct val="0"/>
        </a:spcAft>
        <a:buClr>
          <a:srgbClr val="FFFFFF"/>
        </a:buClr>
        <a:buSzPct val="100000"/>
        <a:buFont typeface="Tahoma" pitchFamily="34" charset="0"/>
        <a:buChar char="–"/>
        <a:defRPr sz="2000">
          <a:solidFill>
            <a:srgbClr val="FFFFFF"/>
          </a:solidFill>
          <a:effectLst>
            <a:outerShdw blurRad="38100" dist="38100" dir="2700000" algn="tl">
              <a:srgbClr val="C0C0C0"/>
            </a:outerShdw>
          </a:effectLst>
          <a:latin typeface="+mn-lt"/>
          <a:ea typeface="+mn-ea"/>
          <a:cs typeface="+mn-cs"/>
        </a:defRPr>
      </a:lvl4pPr>
      <a:lvl5pPr marL="2057400" indent="-228600" algn="l" defTabSz="449263" rtl="0" fontAlgn="base">
        <a:lnSpc>
          <a:spcPct val="104000"/>
        </a:lnSpc>
        <a:spcBef>
          <a:spcPts val="500"/>
        </a:spcBef>
        <a:spcAft>
          <a:spcPct val="0"/>
        </a:spcAft>
        <a:buClr>
          <a:srgbClr val="FFFFFF"/>
        </a:buClr>
        <a:buSzPct val="80000"/>
        <a:buFont typeface="Wingdings" pitchFamily="2" charset="2"/>
        <a:buChar char=""/>
        <a:defRPr sz="2000">
          <a:solidFill>
            <a:srgbClr val="FFFFFF"/>
          </a:solidFill>
          <a:effectLst>
            <a:outerShdw blurRad="38100" dist="38100" dir="2700000" algn="tl">
              <a:srgbClr val="C0C0C0"/>
            </a:outerShdw>
          </a:effectLst>
          <a:latin typeface="+mn-lt"/>
          <a:ea typeface="+mn-ea"/>
          <a:cs typeface="+mn-cs"/>
        </a:defRPr>
      </a:lvl5pPr>
      <a:lvl6pPr marL="2514600" indent="-228600" algn="l" defTabSz="449263" rtl="0" fontAlgn="base">
        <a:lnSpc>
          <a:spcPct val="104000"/>
        </a:lnSpc>
        <a:spcBef>
          <a:spcPts val="500"/>
        </a:spcBef>
        <a:spcAft>
          <a:spcPct val="0"/>
        </a:spcAft>
        <a:buClr>
          <a:srgbClr val="FFFFFF"/>
        </a:buClr>
        <a:buSzPct val="80000"/>
        <a:buFont typeface="Wingdings" pitchFamily="2" charset="2"/>
        <a:buChar char=""/>
        <a:defRPr sz="2000">
          <a:solidFill>
            <a:srgbClr val="FFFFFF"/>
          </a:solidFill>
          <a:effectLst>
            <a:outerShdw blurRad="38100" dist="38100" dir="2700000" algn="tl">
              <a:srgbClr val="C0C0C0"/>
            </a:outerShdw>
          </a:effectLst>
          <a:latin typeface="+mn-lt"/>
          <a:ea typeface="+mn-ea"/>
          <a:cs typeface="+mn-cs"/>
        </a:defRPr>
      </a:lvl6pPr>
      <a:lvl7pPr marL="2971800" indent="-228600" algn="l" defTabSz="449263" rtl="0" fontAlgn="base">
        <a:lnSpc>
          <a:spcPct val="104000"/>
        </a:lnSpc>
        <a:spcBef>
          <a:spcPts val="500"/>
        </a:spcBef>
        <a:spcAft>
          <a:spcPct val="0"/>
        </a:spcAft>
        <a:buClr>
          <a:srgbClr val="FFFFFF"/>
        </a:buClr>
        <a:buSzPct val="80000"/>
        <a:buFont typeface="Wingdings" pitchFamily="2" charset="2"/>
        <a:buChar char=""/>
        <a:defRPr sz="2000">
          <a:solidFill>
            <a:srgbClr val="FFFFFF"/>
          </a:solidFill>
          <a:effectLst>
            <a:outerShdw blurRad="38100" dist="38100" dir="2700000" algn="tl">
              <a:srgbClr val="C0C0C0"/>
            </a:outerShdw>
          </a:effectLst>
          <a:latin typeface="+mn-lt"/>
          <a:ea typeface="+mn-ea"/>
          <a:cs typeface="+mn-cs"/>
        </a:defRPr>
      </a:lvl7pPr>
      <a:lvl8pPr marL="3429000" indent="-228600" algn="l" defTabSz="449263" rtl="0" fontAlgn="base">
        <a:lnSpc>
          <a:spcPct val="104000"/>
        </a:lnSpc>
        <a:spcBef>
          <a:spcPts val="500"/>
        </a:spcBef>
        <a:spcAft>
          <a:spcPct val="0"/>
        </a:spcAft>
        <a:buClr>
          <a:srgbClr val="FFFFFF"/>
        </a:buClr>
        <a:buSzPct val="80000"/>
        <a:buFont typeface="Wingdings" pitchFamily="2" charset="2"/>
        <a:buChar char=""/>
        <a:defRPr sz="2000">
          <a:solidFill>
            <a:srgbClr val="FFFFFF"/>
          </a:solidFill>
          <a:effectLst>
            <a:outerShdw blurRad="38100" dist="38100" dir="2700000" algn="tl">
              <a:srgbClr val="C0C0C0"/>
            </a:outerShdw>
          </a:effectLst>
          <a:latin typeface="+mn-lt"/>
          <a:ea typeface="+mn-ea"/>
          <a:cs typeface="+mn-cs"/>
        </a:defRPr>
      </a:lvl8pPr>
      <a:lvl9pPr marL="3886200" indent="-228600" algn="l" defTabSz="449263" rtl="0" fontAlgn="base">
        <a:lnSpc>
          <a:spcPct val="104000"/>
        </a:lnSpc>
        <a:spcBef>
          <a:spcPts val="500"/>
        </a:spcBef>
        <a:spcAft>
          <a:spcPct val="0"/>
        </a:spcAft>
        <a:buClr>
          <a:srgbClr val="FFFFFF"/>
        </a:buClr>
        <a:buSzPct val="80000"/>
        <a:buFont typeface="Wingdings" pitchFamily="2" charset="2"/>
        <a:buChar char=""/>
        <a:defRPr sz="2000">
          <a:solidFill>
            <a:srgbClr val="FFFFFF"/>
          </a:solidFill>
          <a:effectLst>
            <a:outerShdw blurRad="38100" dist="38100" dir="2700000" algn="tl">
              <a:srgbClr val="C0C0C0"/>
            </a:outerShdw>
          </a:effectLst>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jpe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5.xml"/><Relationship Id="rId1" Type="http://schemas.openxmlformats.org/officeDocument/2006/relationships/vmlDrawing" Target="../drawings/vmlDrawing13.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4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5.xml"/><Relationship Id="rId1" Type="http://schemas.openxmlformats.org/officeDocument/2006/relationships/vmlDrawing" Target="../drawings/vmlDrawing16.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3.xml"/><Relationship Id="rId1" Type="http://schemas.openxmlformats.org/officeDocument/2006/relationships/vmlDrawing" Target="../drawings/vmlDrawing1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5.xml"/><Relationship Id="rId1" Type="http://schemas.openxmlformats.org/officeDocument/2006/relationships/vmlDrawing" Target="../drawings/vmlDrawing19.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oleObject" Target="../embeddings/oleObject57.bin"/><Relationship Id="rId2" Type="http://schemas.openxmlformats.org/officeDocument/2006/relationships/slideLayout" Target="../slideLayouts/slideLayout15.xml"/><Relationship Id="rId1" Type="http://schemas.openxmlformats.org/officeDocument/2006/relationships/vmlDrawing" Target="../drawings/vmlDrawing20.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5.xml"/><Relationship Id="rId1" Type="http://schemas.openxmlformats.org/officeDocument/2006/relationships/vmlDrawing" Target="../drawings/vmlDrawing21.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6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6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dirty="0" smtClean="0"/>
              <a:t>Corso di Fisica – 2008/09</a:t>
            </a:r>
          </a:p>
        </p:txBody>
      </p:sp>
      <p:sp>
        <p:nvSpPr>
          <p:cNvPr id="26627" name="Rectangle 4"/>
          <p:cNvSpPr>
            <a:spLocks noChangeArrowheads="1"/>
          </p:cNvSpPr>
          <p:nvPr/>
        </p:nvSpPr>
        <p:spPr bwMode="auto">
          <a:xfrm>
            <a:off x="2071670" y="2500306"/>
            <a:ext cx="5072098" cy="863600"/>
          </a:xfrm>
          <a:prstGeom prst="rect">
            <a:avLst/>
          </a:prstGeom>
          <a:noFill/>
          <a:ln w="9525">
            <a:noFill/>
            <a:miter lim="800000"/>
            <a:headEnd/>
            <a:tailEnd/>
          </a:ln>
        </p:spPr>
        <p:txBody>
          <a:bodyPr anchor="b"/>
          <a:lstStyle/>
          <a:p>
            <a:pPr algn="ctr" eaLnBrk="1" hangingPunct="1">
              <a:lnSpc>
                <a:spcPct val="104000"/>
              </a:lnSpc>
              <a:buClr>
                <a:srgbClr val="333399"/>
              </a:buClr>
              <a:buFont typeface="Tahoma" pitchFamily="34" charset="0"/>
              <a:buNone/>
            </a:pPr>
            <a:r>
              <a:rPr lang="it-IT" sz="4800" b="1" dirty="0" smtClean="0">
                <a:solidFill>
                  <a:srgbClr val="333399"/>
                </a:solidFill>
                <a:cs typeface="Times New Roman" pitchFamily="18" charset="0"/>
              </a:rPr>
              <a:t>Termodinamica</a:t>
            </a:r>
            <a:endParaRPr lang="it-IT" sz="2800" b="1" i="1" dirty="0">
              <a:solidFill>
                <a:srgbClr val="333399"/>
              </a:solidFill>
              <a:cs typeface="Times New Roman" pitchFamily="18" charset="0"/>
            </a:endParaRPr>
          </a:p>
        </p:txBody>
      </p:sp>
      <p:sp>
        <p:nvSpPr>
          <p:cNvPr id="26628" name="Text Box 5"/>
          <p:cNvSpPr txBox="1">
            <a:spLocks noChangeArrowheads="1"/>
          </p:cNvSpPr>
          <p:nvPr/>
        </p:nvSpPr>
        <p:spPr bwMode="auto">
          <a:xfrm>
            <a:off x="2555875" y="4868863"/>
            <a:ext cx="3657600" cy="308419"/>
          </a:xfrm>
          <a:prstGeom prst="rect">
            <a:avLst/>
          </a:prstGeom>
          <a:noFill/>
          <a:ln w="9525">
            <a:noFill/>
            <a:miter lim="800000"/>
            <a:headEnd/>
            <a:tailEnd/>
          </a:ln>
        </p:spPr>
        <p:txBody>
          <a:bodyPr lIns="92075" tIns="46038" rIns="92075" bIns="46038">
            <a:spAutoFit/>
          </a:bodyPr>
          <a:lstStyle/>
          <a:p>
            <a:pPr algn="ctr" eaLnBrk="1" hangingPunct="1">
              <a:lnSpc>
                <a:spcPct val="100000"/>
              </a:lnSpc>
              <a:spcBef>
                <a:spcPct val="50000"/>
              </a:spcBef>
              <a:buClrTx/>
              <a:buSzTx/>
              <a:buFontTx/>
              <a:buNone/>
            </a:pPr>
            <a:r>
              <a:rPr lang="it-IT" sz="1400" dirty="0">
                <a:solidFill>
                  <a:srgbClr val="333399"/>
                </a:solidFill>
              </a:rPr>
              <a:t>Versione </a:t>
            </a:r>
            <a:r>
              <a:rPr lang="it-IT" sz="1400" dirty="0" smtClean="0">
                <a:solidFill>
                  <a:srgbClr val="333399"/>
                </a:solidFill>
              </a:rPr>
              <a:t>1.0 </a:t>
            </a:r>
            <a:r>
              <a:rPr lang="it-IT" sz="1400" dirty="0">
                <a:solidFill>
                  <a:srgbClr val="333399"/>
                </a:solidFill>
              </a:rPr>
              <a:t>– </a:t>
            </a:r>
            <a:r>
              <a:rPr lang="it-IT" sz="1400" dirty="0" smtClean="0">
                <a:solidFill>
                  <a:srgbClr val="333399"/>
                </a:solidFill>
              </a:rPr>
              <a:t>2009</a:t>
            </a:r>
            <a:endParaRPr lang="it-IT" sz="1400" dirty="0">
              <a:solidFill>
                <a:srgbClr val="333399"/>
              </a:solidFill>
            </a:endParaRPr>
          </a:p>
        </p:txBody>
      </p:sp>
      <p:sp>
        <p:nvSpPr>
          <p:cNvPr id="26629" name="Text Box 6"/>
          <p:cNvSpPr txBox="1">
            <a:spLocks noChangeArrowheads="1"/>
          </p:cNvSpPr>
          <p:nvPr/>
        </p:nvSpPr>
        <p:spPr bwMode="auto">
          <a:xfrm>
            <a:off x="1524000" y="5867400"/>
            <a:ext cx="6248400" cy="366713"/>
          </a:xfrm>
          <a:prstGeom prst="rect">
            <a:avLst/>
          </a:prstGeom>
          <a:noFill/>
          <a:ln w="9525">
            <a:noFill/>
            <a:miter lim="800000"/>
            <a:headEnd/>
            <a:tailEnd/>
          </a:ln>
        </p:spPr>
        <p:txBody>
          <a:bodyPr lIns="92075" tIns="46038" rIns="92075" bIns="46038">
            <a:spAutoFit/>
          </a:bodyPr>
          <a:lstStyle/>
          <a:p>
            <a:pPr algn="ctr" eaLnBrk="1" hangingPunct="1">
              <a:lnSpc>
                <a:spcPct val="100000"/>
              </a:lnSpc>
              <a:spcBef>
                <a:spcPct val="50000"/>
              </a:spcBef>
              <a:buClrTx/>
              <a:buSzTx/>
              <a:buFontTx/>
              <a:buNone/>
            </a:pPr>
            <a:r>
              <a:rPr lang="it-IT" sz="1800">
                <a:solidFill>
                  <a:srgbClr val="333399"/>
                </a:solidFill>
                <a:latin typeface="Arial" charset="0"/>
              </a:rPr>
              <a:t>Antonio Dal Borgo  -  Liceo “E. Torricelli”  -  Faenza (Ra)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03350" y="260350"/>
            <a:ext cx="6953250" cy="971550"/>
          </a:xfrm>
        </p:spPr>
        <p:txBody>
          <a:bodyPr/>
          <a:lstStyle/>
          <a:p>
            <a:pPr algn="ctr"/>
            <a:r>
              <a:rPr lang="it-IT" sz="3200"/>
              <a:t>2</a:t>
            </a:r>
            <a:r>
              <a:rPr lang="it-IT" sz="3200" baseline="30000"/>
              <a:t>a</a:t>
            </a:r>
            <a:r>
              <a:rPr lang="it-IT" sz="3200"/>
              <a:t> legge della Termodinamica</a:t>
            </a:r>
            <a:r>
              <a:rPr lang="it-IT" sz="2400"/>
              <a:t/>
            </a:r>
            <a:br>
              <a:rPr lang="it-IT" sz="2400"/>
            </a:br>
            <a:r>
              <a:rPr lang="it-IT" sz="2400" i="1"/>
              <a:t>Enunciati</a:t>
            </a:r>
          </a:p>
        </p:txBody>
      </p:sp>
      <p:sp>
        <p:nvSpPr>
          <p:cNvPr id="61443" name="Rectangle 3"/>
          <p:cNvSpPr>
            <a:spLocks noGrp="1" noChangeArrowheads="1"/>
          </p:cNvSpPr>
          <p:nvPr>
            <p:ph type="body" idx="1"/>
          </p:nvPr>
        </p:nvSpPr>
        <p:spPr>
          <a:xfrm>
            <a:off x="468313" y="1700213"/>
            <a:ext cx="8223250" cy="4524375"/>
          </a:xfrm>
        </p:spPr>
        <p:txBody>
          <a:bodyPr/>
          <a:lstStyle/>
          <a:p>
            <a:pPr>
              <a:lnSpc>
                <a:spcPct val="94000"/>
              </a:lnSpc>
            </a:pPr>
            <a:r>
              <a:rPr lang="it-IT"/>
              <a:t>L’enunciato di Kelvin non vieta una trasformazione integrale di calore in lavoro ma vieta che questo possa essere ottenuto con una trasformazione ciclica (</a:t>
            </a:r>
            <a:r>
              <a:rPr lang="it-IT">
                <a:latin typeface="Symbol" pitchFamily="18" charset="2"/>
              </a:rPr>
              <a:t>D</a:t>
            </a:r>
            <a:r>
              <a:rPr lang="it-IT"/>
              <a:t>E = 0)</a:t>
            </a:r>
          </a:p>
          <a:p>
            <a:pPr>
              <a:lnSpc>
                <a:spcPct val="94000"/>
              </a:lnSpc>
            </a:pPr>
            <a:r>
              <a:rPr lang="it-IT"/>
              <a:t>L’enunciato di Clausius non vieta il passag-gio di calore da corpo caldo a corpo freddo ma vieta che questo possa accadere spontaneamente (senza ulteriore apporto energetico, es. frigorifero)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it-IT" sz="3200" i="1"/>
              <a:t>Macchina termica</a:t>
            </a:r>
          </a:p>
        </p:txBody>
      </p:sp>
      <p:sp>
        <p:nvSpPr>
          <p:cNvPr id="60419" name="Rectangle 3"/>
          <p:cNvSpPr>
            <a:spLocks noGrp="1" noChangeArrowheads="1"/>
          </p:cNvSpPr>
          <p:nvPr>
            <p:ph type="body" idx="1"/>
          </p:nvPr>
        </p:nvSpPr>
        <p:spPr>
          <a:xfrm>
            <a:off x="457200" y="1773238"/>
            <a:ext cx="8223250" cy="4103687"/>
          </a:xfrm>
        </p:spPr>
        <p:txBody>
          <a:bodyPr/>
          <a:lstStyle/>
          <a:p>
            <a:pPr>
              <a:lnSpc>
                <a:spcPct val="90000"/>
              </a:lnSpc>
            </a:pPr>
            <a:r>
              <a:rPr lang="it-IT" sz="2800"/>
              <a:t>Opera in </a:t>
            </a:r>
            <a:r>
              <a:rPr lang="it-IT" sz="2800" u="sng"/>
              <a:t>modo ciclico</a:t>
            </a:r>
            <a:r>
              <a:rPr lang="it-IT" sz="2800"/>
              <a:t> trasformando </a:t>
            </a:r>
            <a:r>
              <a:rPr lang="it-IT" sz="2800" i="1"/>
              <a:t>calore</a:t>
            </a:r>
            <a:r>
              <a:rPr lang="it-IT" sz="2800"/>
              <a:t> in </a:t>
            </a:r>
            <a:r>
              <a:rPr lang="it-IT" sz="2800" i="1"/>
              <a:t>lavoro</a:t>
            </a:r>
          </a:p>
          <a:p>
            <a:pPr>
              <a:lnSpc>
                <a:spcPct val="90000"/>
              </a:lnSpc>
            </a:pPr>
            <a:r>
              <a:rPr lang="it-IT" sz="2800">
                <a:solidFill>
                  <a:schemeClr val="tx1"/>
                </a:solidFill>
              </a:rPr>
              <a:t>Se lavora fra due sole sorgenti di calore T</a:t>
            </a:r>
            <a:r>
              <a:rPr lang="it-IT" sz="2800" baseline="-25000">
                <a:solidFill>
                  <a:schemeClr val="tx1"/>
                </a:solidFill>
              </a:rPr>
              <a:t>a</a:t>
            </a:r>
            <a:r>
              <a:rPr lang="it-IT" sz="2800">
                <a:solidFill>
                  <a:schemeClr val="tx1"/>
                </a:solidFill>
              </a:rPr>
              <a:t> &gt; T</a:t>
            </a:r>
            <a:r>
              <a:rPr lang="it-IT" sz="2800" baseline="-25000">
                <a:solidFill>
                  <a:schemeClr val="tx1"/>
                </a:solidFill>
              </a:rPr>
              <a:t>b</a:t>
            </a:r>
            <a:endParaRPr lang="it-IT" sz="2800" b="1" i="1">
              <a:solidFill>
                <a:schemeClr val="tx1"/>
              </a:solidFill>
            </a:endParaRPr>
          </a:p>
          <a:p>
            <a:pPr lvl="1">
              <a:lnSpc>
                <a:spcPct val="90000"/>
              </a:lnSpc>
            </a:pPr>
            <a:r>
              <a:rPr lang="it-IT" sz="2400">
                <a:solidFill>
                  <a:schemeClr val="tx1"/>
                </a:solidFill>
              </a:rPr>
              <a:t>preleva calore dalla sorgente a temperatura più alta T</a:t>
            </a:r>
            <a:r>
              <a:rPr lang="it-IT" sz="2400" baseline="-25000">
                <a:solidFill>
                  <a:schemeClr val="tx1"/>
                </a:solidFill>
              </a:rPr>
              <a:t>a</a:t>
            </a:r>
            <a:r>
              <a:rPr lang="it-IT" sz="2400">
                <a:solidFill>
                  <a:schemeClr val="tx1"/>
                </a:solidFill>
              </a:rPr>
              <a:t> (Q</a:t>
            </a:r>
            <a:r>
              <a:rPr lang="it-IT" sz="2400" baseline="-25000">
                <a:solidFill>
                  <a:schemeClr val="tx1"/>
                </a:solidFill>
              </a:rPr>
              <a:t>a</a:t>
            </a:r>
            <a:r>
              <a:rPr lang="it-IT" sz="2400">
                <a:solidFill>
                  <a:schemeClr val="tx1"/>
                </a:solidFill>
              </a:rPr>
              <a:t>&gt;0)</a:t>
            </a:r>
          </a:p>
          <a:p>
            <a:pPr lvl="1">
              <a:lnSpc>
                <a:spcPct val="90000"/>
              </a:lnSpc>
            </a:pPr>
            <a:r>
              <a:rPr lang="it-IT" sz="2400">
                <a:solidFill>
                  <a:schemeClr val="tx1"/>
                </a:solidFill>
              </a:rPr>
              <a:t>cede calore dalla sorgente a temperatura più bassa T</a:t>
            </a:r>
            <a:r>
              <a:rPr lang="it-IT" sz="2400" baseline="-25000">
                <a:solidFill>
                  <a:schemeClr val="tx1"/>
                </a:solidFill>
              </a:rPr>
              <a:t>b</a:t>
            </a:r>
            <a:r>
              <a:rPr lang="it-IT" sz="2400">
                <a:solidFill>
                  <a:schemeClr val="tx1"/>
                </a:solidFill>
              </a:rPr>
              <a:t> (Q</a:t>
            </a:r>
            <a:r>
              <a:rPr lang="it-IT" sz="2400" baseline="-25000">
                <a:solidFill>
                  <a:schemeClr val="tx1"/>
                </a:solidFill>
              </a:rPr>
              <a:t>b</a:t>
            </a:r>
            <a:r>
              <a:rPr lang="it-IT" sz="2400">
                <a:solidFill>
                  <a:schemeClr val="tx1"/>
                </a:solidFill>
              </a:rPr>
              <a:t>&lt;0)</a:t>
            </a:r>
          </a:p>
          <a:p>
            <a:pPr>
              <a:lnSpc>
                <a:spcPct val="90000"/>
              </a:lnSpc>
            </a:pPr>
            <a:r>
              <a:rPr lang="it-IT" sz="2800">
                <a:solidFill>
                  <a:schemeClr val="tx1"/>
                </a:solidFill>
              </a:rPr>
              <a:t>La differenza viene trasformata in lavoro</a:t>
            </a:r>
          </a:p>
          <a:p>
            <a:pPr algn="ctr">
              <a:lnSpc>
                <a:spcPct val="90000"/>
              </a:lnSpc>
              <a:buFont typeface="Wingdings" pitchFamily="2" charset="2"/>
              <a:buNone/>
            </a:pPr>
            <a:r>
              <a:rPr lang="it-IT" sz="2800" b="1">
                <a:solidFill>
                  <a:schemeClr val="tx1"/>
                </a:solidFill>
              </a:rPr>
              <a:t>L = Q</a:t>
            </a:r>
            <a:r>
              <a:rPr lang="it-IT" sz="2800" b="1" baseline="-25000">
                <a:solidFill>
                  <a:schemeClr val="tx1"/>
                </a:solidFill>
              </a:rPr>
              <a:t>a</a:t>
            </a:r>
            <a:r>
              <a:rPr lang="it-IT" sz="2800" b="1">
                <a:solidFill>
                  <a:schemeClr val="tx1"/>
                </a:solidFill>
              </a:rPr>
              <a:t> – |Q</a:t>
            </a:r>
            <a:r>
              <a:rPr lang="it-IT" sz="2800" b="1" baseline="-25000">
                <a:solidFill>
                  <a:schemeClr val="tx1"/>
                </a:solidFill>
              </a:rPr>
              <a:t>b</a:t>
            </a:r>
            <a:r>
              <a:rPr lang="it-IT" sz="2800" b="1">
                <a:solidFill>
                  <a:schemeClr val="tx1"/>
                </a:solidFill>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a:r>
              <a:rPr lang="it-IT"/>
              <a:t>Ciclo di Carnot</a:t>
            </a:r>
            <a:r>
              <a:rPr lang="it-IT" sz="2400"/>
              <a:t/>
            </a:r>
            <a:br>
              <a:rPr lang="it-IT" sz="2400"/>
            </a:br>
            <a:r>
              <a:rPr lang="it-IT" sz="2000" i="1"/>
              <a:t>Osservazioni</a:t>
            </a:r>
          </a:p>
        </p:txBody>
      </p:sp>
      <p:sp>
        <p:nvSpPr>
          <p:cNvPr id="108547" name="Rectangle 3"/>
          <p:cNvSpPr>
            <a:spLocks noGrp="1" noChangeArrowheads="1"/>
          </p:cNvSpPr>
          <p:nvPr>
            <p:ph type="body" idx="1"/>
          </p:nvPr>
        </p:nvSpPr>
        <p:spPr>
          <a:xfrm>
            <a:off x="468313" y="2276475"/>
            <a:ext cx="8223250" cy="2520950"/>
          </a:xfrm>
        </p:spPr>
        <p:txBody>
          <a:bodyPr/>
          <a:lstStyle/>
          <a:p>
            <a:pPr>
              <a:lnSpc>
                <a:spcPct val="90000"/>
              </a:lnSpc>
            </a:pPr>
            <a:r>
              <a:rPr lang="it-IT">
                <a:solidFill>
                  <a:schemeClr val="tx1"/>
                </a:solidFill>
              </a:rPr>
              <a:t>Una macchina termica</a:t>
            </a:r>
          </a:p>
          <a:p>
            <a:pPr lvl="1">
              <a:lnSpc>
                <a:spcPct val="90000"/>
              </a:lnSpc>
            </a:pPr>
            <a:r>
              <a:rPr lang="it-IT">
                <a:solidFill>
                  <a:schemeClr val="tx1"/>
                </a:solidFill>
              </a:rPr>
              <a:t>può trasformare solo una</a:t>
            </a:r>
            <a:r>
              <a:rPr lang="it-IT" u="sng">
                <a:solidFill>
                  <a:schemeClr val="tx1"/>
                </a:solidFill>
              </a:rPr>
              <a:t> parte</a:t>
            </a:r>
            <a:r>
              <a:rPr lang="it-IT">
                <a:solidFill>
                  <a:schemeClr val="tx1"/>
                </a:solidFill>
              </a:rPr>
              <a:t> del </a:t>
            </a:r>
            <a:r>
              <a:rPr lang="it-IT" i="1">
                <a:solidFill>
                  <a:schemeClr val="tx1"/>
                </a:solidFill>
              </a:rPr>
              <a:t>calore</a:t>
            </a:r>
            <a:r>
              <a:rPr lang="it-IT">
                <a:solidFill>
                  <a:schemeClr val="tx1"/>
                </a:solidFill>
              </a:rPr>
              <a:t> in </a:t>
            </a:r>
            <a:r>
              <a:rPr lang="it-IT" i="1">
                <a:solidFill>
                  <a:schemeClr val="tx1"/>
                </a:solidFill>
              </a:rPr>
              <a:t>lavoro</a:t>
            </a:r>
          </a:p>
          <a:p>
            <a:pPr lvl="1">
              <a:lnSpc>
                <a:spcPct val="90000"/>
              </a:lnSpc>
            </a:pPr>
            <a:r>
              <a:rPr lang="it-IT">
                <a:solidFill>
                  <a:schemeClr val="tx1"/>
                </a:solidFill>
              </a:rPr>
              <a:t>può lavorare solo se sono disponibili due </a:t>
            </a:r>
            <a:r>
              <a:rPr lang="it-IT" i="1">
                <a:solidFill>
                  <a:schemeClr val="tx1"/>
                </a:solidFill>
              </a:rPr>
              <a:t>sorgenti</a:t>
            </a:r>
            <a:r>
              <a:rPr lang="it-IT">
                <a:solidFill>
                  <a:schemeClr val="tx1"/>
                </a:solidFill>
              </a:rPr>
              <a:t> termiche a </a:t>
            </a:r>
            <a:r>
              <a:rPr lang="it-IT" u="sng">
                <a:solidFill>
                  <a:schemeClr val="tx1"/>
                </a:solidFill>
              </a:rPr>
              <a:t>diversa temperatura</a:t>
            </a:r>
            <a:endParaRPr lang="it-IT">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4"/>
          <p:cNvSpPr>
            <a:spLocks noGrp="1" noChangeArrowheads="1"/>
          </p:cNvSpPr>
          <p:nvPr>
            <p:ph type="title" sz="quarter"/>
          </p:nvPr>
        </p:nvSpPr>
        <p:spPr/>
        <p:txBody>
          <a:bodyPr/>
          <a:lstStyle/>
          <a:p>
            <a:pPr algn="ctr"/>
            <a:r>
              <a:rPr lang="it-IT" i="1"/>
              <a:t>Macchine termiche e frigorifere</a:t>
            </a:r>
          </a:p>
        </p:txBody>
      </p:sp>
      <p:graphicFrame>
        <p:nvGraphicFramePr>
          <p:cNvPr id="63499" name="Object 11"/>
          <p:cNvGraphicFramePr>
            <a:graphicFrameLocks noChangeAspect="1"/>
          </p:cNvGraphicFramePr>
          <p:nvPr>
            <p:ph sz="quarter" idx="1"/>
          </p:nvPr>
        </p:nvGraphicFramePr>
        <p:xfrm>
          <a:off x="2208213" y="2481263"/>
          <a:ext cx="533400" cy="431800"/>
        </p:xfrm>
        <a:graphic>
          <a:graphicData uri="http://schemas.openxmlformats.org/presentationml/2006/ole">
            <p:oleObj spid="_x0000_s63499" name="Equation" r:id="rId3" imgW="533160" imgH="431640" progId="Equation.3">
              <p:embed/>
            </p:oleObj>
          </a:graphicData>
        </a:graphic>
      </p:graphicFrame>
      <p:graphicFrame>
        <p:nvGraphicFramePr>
          <p:cNvPr id="63501" name="Object 13"/>
          <p:cNvGraphicFramePr>
            <a:graphicFrameLocks noChangeAspect="1"/>
          </p:cNvGraphicFramePr>
          <p:nvPr>
            <p:ph sz="quarter" idx="2"/>
          </p:nvPr>
        </p:nvGraphicFramePr>
        <p:xfrm>
          <a:off x="6427788" y="2481263"/>
          <a:ext cx="469900" cy="431800"/>
        </p:xfrm>
        <a:graphic>
          <a:graphicData uri="http://schemas.openxmlformats.org/presentationml/2006/ole">
            <p:oleObj spid="_x0000_s63501" name="Equation" r:id="rId4" imgW="469800" imgH="431640" progId="Equation.3">
              <p:embed/>
            </p:oleObj>
          </a:graphicData>
        </a:graphic>
      </p:graphicFrame>
      <p:grpSp>
        <p:nvGrpSpPr>
          <p:cNvPr id="63515" name="Group 27"/>
          <p:cNvGrpSpPr>
            <a:grpSpLocks/>
          </p:cNvGrpSpPr>
          <p:nvPr/>
        </p:nvGrpSpPr>
        <p:grpSpPr bwMode="auto">
          <a:xfrm>
            <a:off x="900113" y="1557338"/>
            <a:ext cx="2695575" cy="4610100"/>
            <a:chOff x="567" y="981"/>
            <a:chExt cx="1698" cy="2904"/>
          </a:xfrm>
        </p:grpSpPr>
        <p:pic>
          <p:nvPicPr>
            <p:cNvPr id="63493" name="Picture 5" descr="caldo"/>
            <p:cNvPicPr>
              <a:picLocks noChangeAspect="1" noChangeArrowheads="1"/>
            </p:cNvPicPr>
            <p:nvPr/>
          </p:nvPicPr>
          <p:blipFill>
            <a:blip r:embed="rId5"/>
            <a:srcRect/>
            <a:stretch>
              <a:fillRect/>
            </a:stretch>
          </p:blipFill>
          <p:spPr bwMode="auto">
            <a:xfrm>
              <a:off x="839" y="1525"/>
              <a:ext cx="1386" cy="1680"/>
            </a:xfrm>
            <a:prstGeom prst="rect">
              <a:avLst/>
            </a:prstGeom>
            <a:noFill/>
          </p:spPr>
        </p:pic>
        <p:sp>
          <p:nvSpPr>
            <p:cNvPr id="63495" name="Rectangle 7"/>
            <p:cNvSpPr>
              <a:spLocks noChangeArrowheads="1"/>
            </p:cNvSpPr>
            <p:nvPr/>
          </p:nvSpPr>
          <p:spPr bwMode="auto">
            <a:xfrm>
              <a:off x="567" y="3521"/>
              <a:ext cx="1164" cy="269"/>
            </a:xfrm>
            <a:prstGeom prst="rect">
              <a:avLst/>
            </a:prstGeom>
            <a:noFill/>
            <a:ln w="9525">
              <a:noFill/>
              <a:miter lim="800000"/>
              <a:headEnd/>
              <a:tailEnd/>
            </a:ln>
            <a:effectLst/>
          </p:spPr>
          <p:txBody>
            <a:bodyPr wrap="none" anchor="ctr">
              <a:spAutoFit/>
            </a:bodyPr>
            <a:lstStyle/>
            <a:p>
              <a:pPr eaLnBrk="1" hangingPunct="1">
                <a:lnSpc>
                  <a:spcPct val="100000"/>
                </a:lnSpc>
                <a:buClrTx/>
                <a:buSzTx/>
                <a:buFontTx/>
                <a:buNone/>
              </a:pPr>
              <a:r>
                <a:rPr lang="it-IT" sz="2200">
                  <a:solidFill>
                    <a:srgbClr val="000000"/>
                  </a:solidFill>
                  <a:latin typeface="Arial" charset="0"/>
                </a:rPr>
                <a:t>Rendimento: </a:t>
              </a:r>
            </a:p>
          </p:txBody>
        </p:sp>
        <p:graphicFrame>
          <p:nvGraphicFramePr>
            <p:cNvPr id="63507" name="Object 19"/>
            <p:cNvGraphicFramePr>
              <a:graphicFrameLocks noChangeAspect="1"/>
            </p:cNvGraphicFramePr>
            <p:nvPr/>
          </p:nvGraphicFramePr>
          <p:xfrm>
            <a:off x="1686" y="3385"/>
            <a:ext cx="544" cy="500"/>
          </p:xfrm>
          <a:graphic>
            <a:graphicData uri="http://schemas.openxmlformats.org/presentationml/2006/ole">
              <p:oleObj spid="_x0000_s63507" name="Equation" r:id="rId6" imgW="469800" imgH="431640" progId="Equation.3">
                <p:embed/>
              </p:oleObj>
            </a:graphicData>
          </a:graphic>
        </p:graphicFrame>
        <p:sp>
          <p:nvSpPr>
            <p:cNvPr id="63509" name="Rectangle 21"/>
            <p:cNvSpPr>
              <a:spLocks noChangeArrowheads="1"/>
            </p:cNvSpPr>
            <p:nvPr/>
          </p:nvSpPr>
          <p:spPr bwMode="auto">
            <a:xfrm>
              <a:off x="643" y="981"/>
              <a:ext cx="1622" cy="288"/>
            </a:xfrm>
            <a:prstGeom prst="rect">
              <a:avLst/>
            </a:prstGeom>
            <a:noFill/>
            <a:ln w="9525">
              <a:noFill/>
              <a:miter lim="800000"/>
              <a:headEnd/>
              <a:tailEnd/>
            </a:ln>
            <a:effectLst/>
          </p:spPr>
          <p:txBody>
            <a:bodyPr wrap="none" anchor="ctr">
              <a:spAutoFit/>
            </a:bodyPr>
            <a:lstStyle/>
            <a:p>
              <a:pPr algn="l" eaLnBrk="1" hangingPunct="1">
                <a:lnSpc>
                  <a:spcPct val="100000"/>
                </a:lnSpc>
                <a:buClrTx/>
                <a:buSzTx/>
                <a:buFontTx/>
                <a:buNone/>
              </a:pPr>
              <a:r>
                <a:rPr lang="it-IT" i="1">
                  <a:solidFill>
                    <a:srgbClr val="FF3300"/>
                  </a:solidFill>
                  <a:latin typeface="Arial" charset="0"/>
                </a:rPr>
                <a:t>Macchina termica</a:t>
              </a:r>
            </a:p>
          </p:txBody>
        </p:sp>
      </p:grpSp>
      <p:grpSp>
        <p:nvGrpSpPr>
          <p:cNvPr id="63516" name="Group 28"/>
          <p:cNvGrpSpPr>
            <a:grpSpLocks/>
          </p:cNvGrpSpPr>
          <p:nvPr/>
        </p:nvGrpSpPr>
        <p:grpSpPr bwMode="auto">
          <a:xfrm>
            <a:off x="5003800" y="1441450"/>
            <a:ext cx="3054350" cy="4791075"/>
            <a:chOff x="3152" y="908"/>
            <a:chExt cx="1924" cy="3018"/>
          </a:xfrm>
        </p:grpSpPr>
        <p:graphicFrame>
          <p:nvGraphicFramePr>
            <p:cNvPr id="63503" name="Object 15"/>
            <p:cNvGraphicFramePr>
              <a:graphicFrameLocks noChangeAspect="1"/>
            </p:cNvGraphicFramePr>
            <p:nvPr/>
          </p:nvGraphicFramePr>
          <p:xfrm>
            <a:off x="4316" y="3427"/>
            <a:ext cx="635" cy="499"/>
          </p:xfrm>
          <a:graphic>
            <a:graphicData uri="http://schemas.openxmlformats.org/presentationml/2006/ole">
              <p:oleObj spid="_x0000_s63503" name="Equation" r:id="rId7" imgW="482400" imgH="393480" progId="Equation.3">
                <p:embed/>
              </p:oleObj>
            </a:graphicData>
          </a:graphic>
        </p:graphicFrame>
        <p:pic>
          <p:nvPicPr>
            <p:cNvPr id="63494" name="Picture 6" descr="freddo"/>
            <p:cNvPicPr>
              <a:picLocks noChangeAspect="1" noChangeArrowheads="1"/>
            </p:cNvPicPr>
            <p:nvPr/>
          </p:nvPicPr>
          <p:blipFill>
            <a:blip r:embed="rId8"/>
            <a:srcRect/>
            <a:stretch>
              <a:fillRect/>
            </a:stretch>
          </p:blipFill>
          <p:spPr bwMode="auto">
            <a:xfrm>
              <a:off x="3152" y="1480"/>
              <a:ext cx="1632" cy="1728"/>
            </a:xfrm>
            <a:prstGeom prst="rect">
              <a:avLst/>
            </a:prstGeom>
            <a:noFill/>
          </p:spPr>
        </p:pic>
        <p:sp>
          <p:nvSpPr>
            <p:cNvPr id="63497" name="Rectangle 9"/>
            <p:cNvSpPr>
              <a:spLocks noChangeArrowheads="1"/>
            </p:cNvSpPr>
            <p:nvPr/>
          </p:nvSpPr>
          <p:spPr bwMode="auto">
            <a:xfrm>
              <a:off x="3288" y="3566"/>
              <a:ext cx="928" cy="269"/>
            </a:xfrm>
            <a:prstGeom prst="rect">
              <a:avLst/>
            </a:prstGeom>
            <a:noFill/>
            <a:ln w="9525">
              <a:noFill/>
              <a:miter lim="800000"/>
              <a:headEnd/>
              <a:tailEnd/>
            </a:ln>
            <a:effectLst/>
          </p:spPr>
          <p:txBody>
            <a:bodyPr wrap="none" anchor="ctr">
              <a:spAutoFit/>
            </a:bodyPr>
            <a:lstStyle/>
            <a:p>
              <a:pPr eaLnBrk="1" hangingPunct="1">
                <a:lnSpc>
                  <a:spcPct val="100000"/>
                </a:lnSpc>
                <a:buClrTx/>
                <a:buSzTx/>
                <a:buFontTx/>
                <a:buNone/>
              </a:pPr>
              <a:r>
                <a:rPr lang="it-IT" sz="2200">
                  <a:solidFill>
                    <a:srgbClr val="000000"/>
                  </a:solidFill>
                  <a:latin typeface="Arial" charset="0"/>
                </a:rPr>
                <a:t>Efficienza:</a:t>
              </a:r>
            </a:p>
          </p:txBody>
        </p:sp>
        <p:sp>
          <p:nvSpPr>
            <p:cNvPr id="63510" name="Rectangle 22"/>
            <p:cNvSpPr>
              <a:spLocks noChangeArrowheads="1"/>
            </p:cNvSpPr>
            <p:nvPr/>
          </p:nvSpPr>
          <p:spPr bwMode="auto">
            <a:xfrm>
              <a:off x="3272" y="908"/>
              <a:ext cx="1804" cy="518"/>
            </a:xfrm>
            <a:prstGeom prst="rect">
              <a:avLst/>
            </a:prstGeom>
            <a:noFill/>
            <a:ln w="9525">
              <a:noFill/>
              <a:miter lim="800000"/>
              <a:headEnd/>
              <a:tailEnd/>
            </a:ln>
            <a:effectLst/>
          </p:spPr>
          <p:txBody>
            <a:bodyPr wrap="none" anchor="ctr">
              <a:spAutoFit/>
            </a:bodyPr>
            <a:lstStyle/>
            <a:p>
              <a:pPr eaLnBrk="1" hangingPunct="1">
                <a:lnSpc>
                  <a:spcPct val="100000"/>
                </a:lnSpc>
                <a:buClrTx/>
                <a:buSzTx/>
                <a:buFontTx/>
                <a:buNone/>
              </a:pPr>
              <a:r>
                <a:rPr lang="it-IT" i="1">
                  <a:solidFill>
                    <a:srgbClr val="FF3300"/>
                  </a:solidFill>
                  <a:latin typeface="Arial" charset="0"/>
                </a:rPr>
                <a:t>Macchina frigorifera</a:t>
              </a:r>
            </a:p>
            <a:p>
              <a:pPr eaLnBrk="1" hangingPunct="1">
                <a:lnSpc>
                  <a:spcPct val="100000"/>
                </a:lnSpc>
                <a:buClrTx/>
                <a:buSzTx/>
                <a:buFontTx/>
                <a:buNone/>
              </a:pPr>
              <a:r>
                <a:rPr lang="it-IT" i="1">
                  <a:solidFill>
                    <a:srgbClr val="FF3300"/>
                  </a:solidFill>
                  <a:latin typeface="Arial" charset="0"/>
                </a:rPr>
                <a:t>Pompa di calore</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it-IT" i="1"/>
              <a:t>La macchina di Carnot</a:t>
            </a:r>
          </a:p>
        </p:txBody>
      </p:sp>
      <p:sp>
        <p:nvSpPr>
          <p:cNvPr id="62467" name="Rectangle 3"/>
          <p:cNvSpPr>
            <a:spLocks noGrp="1" noChangeArrowheads="1"/>
          </p:cNvSpPr>
          <p:nvPr>
            <p:ph type="body" idx="1"/>
          </p:nvPr>
        </p:nvSpPr>
        <p:spPr>
          <a:xfrm>
            <a:off x="611188" y="1916113"/>
            <a:ext cx="7772400" cy="4033837"/>
          </a:xfrm>
        </p:spPr>
        <p:txBody>
          <a:bodyPr/>
          <a:lstStyle/>
          <a:p>
            <a:r>
              <a:rPr lang="it-IT">
                <a:solidFill>
                  <a:schemeClr val="tx1"/>
                </a:solidFill>
              </a:rPr>
              <a:t>Carnot (1796-1832) ipotizza una macchina termica </a:t>
            </a:r>
            <a:r>
              <a:rPr lang="it-IT" u="sng">
                <a:solidFill>
                  <a:schemeClr val="tx1"/>
                </a:solidFill>
              </a:rPr>
              <a:t>ideale</a:t>
            </a:r>
            <a:endParaRPr lang="it-IT">
              <a:solidFill>
                <a:schemeClr val="tx1"/>
              </a:solidFill>
            </a:endParaRPr>
          </a:p>
          <a:p>
            <a:pPr lvl="1"/>
            <a:r>
              <a:rPr lang="it-IT">
                <a:solidFill>
                  <a:schemeClr val="tx1"/>
                </a:solidFill>
              </a:rPr>
              <a:t>Stabilisce un </a:t>
            </a:r>
            <a:r>
              <a:rPr lang="it-IT" u="sng">
                <a:solidFill>
                  <a:schemeClr val="tx1"/>
                </a:solidFill>
              </a:rPr>
              <a:t>limite superiore</a:t>
            </a:r>
            <a:r>
              <a:rPr lang="it-IT">
                <a:solidFill>
                  <a:schemeClr val="tx1"/>
                </a:solidFill>
              </a:rPr>
              <a:t> per il rendimento di una macchine termica</a:t>
            </a:r>
          </a:p>
          <a:p>
            <a:pPr lvl="1"/>
            <a:r>
              <a:rPr lang="it-IT">
                <a:solidFill>
                  <a:schemeClr val="tx1"/>
                </a:solidFill>
              </a:rPr>
              <a:t>Mostra le condizioni per il miglioramento di una macchina termica</a:t>
            </a:r>
          </a:p>
          <a:p>
            <a:pPr lvl="1"/>
            <a:r>
              <a:rPr lang="it-IT">
                <a:solidFill>
                  <a:schemeClr val="tx1"/>
                </a:solidFill>
              </a:rPr>
              <a:t>Non è realizzabile in pratica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type="title"/>
          </p:nvPr>
        </p:nvSpPr>
        <p:spPr/>
        <p:txBody>
          <a:bodyPr/>
          <a:lstStyle/>
          <a:p>
            <a:pPr algn="ctr"/>
            <a:r>
              <a:rPr lang="en-US"/>
              <a:t>Ciclo di Carnot</a:t>
            </a:r>
            <a:endParaRPr lang="it-IT"/>
          </a:p>
        </p:txBody>
      </p:sp>
      <p:pic>
        <p:nvPicPr>
          <p:cNvPr id="94212" name="Picture 4" descr="15"/>
          <p:cNvPicPr>
            <a:picLocks noChangeAspect="1" noChangeArrowheads="1"/>
          </p:cNvPicPr>
          <p:nvPr/>
        </p:nvPicPr>
        <p:blipFill>
          <a:blip r:embed="rId2"/>
          <a:srcRect t="24071" r="3700" b="23923"/>
          <a:stretch>
            <a:fillRect/>
          </a:stretch>
        </p:blipFill>
        <p:spPr bwMode="auto">
          <a:xfrm>
            <a:off x="323850" y="1700213"/>
            <a:ext cx="6264275" cy="4737100"/>
          </a:xfrm>
          <a:prstGeom prst="rect">
            <a:avLst/>
          </a:prstGeom>
          <a:noFill/>
        </p:spPr>
      </p:pic>
      <p:sp>
        <p:nvSpPr>
          <p:cNvPr id="94213" name="Text Box 5"/>
          <p:cNvSpPr txBox="1">
            <a:spLocks noChangeArrowheads="1"/>
          </p:cNvSpPr>
          <p:nvPr/>
        </p:nvSpPr>
        <p:spPr bwMode="auto">
          <a:xfrm>
            <a:off x="6697663" y="1773238"/>
            <a:ext cx="1958975" cy="396875"/>
          </a:xfrm>
          <a:prstGeom prst="rect">
            <a:avLst/>
          </a:prstGeom>
          <a:noFill/>
          <a:ln w="12700" cap="sq">
            <a:noFill/>
            <a:miter lim="800000"/>
            <a:headEnd type="none" w="sm" len="sm"/>
            <a:tailEnd type="none" w="sm" len="sm"/>
          </a:ln>
          <a:effectLst/>
        </p:spPr>
        <p:txBody>
          <a:bodyPr wrap="none">
            <a:spAutoFit/>
          </a:bodyPr>
          <a:lstStyle/>
          <a:p>
            <a:pPr eaLnBrk="1" hangingPunct="1">
              <a:lnSpc>
                <a:spcPct val="100000"/>
              </a:lnSpc>
              <a:buClrTx/>
              <a:buSzTx/>
              <a:buFontTx/>
              <a:buNone/>
            </a:pPr>
            <a:r>
              <a:rPr lang="it-IT" sz="2000">
                <a:solidFill>
                  <a:schemeClr val="tx1"/>
                </a:solidFill>
                <a:effectLst>
                  <a:outerShdw blurRad="38100" dist="38100" dir="2700000" algn="tl">
                    <a:srgbClr val="C0C0C0"/>
                  </a:outerShdw>
                </a:effectLst>
                <a:latin typeface="Comic Sans MS" pitchFamily="66" charset="0"/>
              </a:rPr>
              <a:t>a→b: Isoterma</a:t>
            </a:r>
          </a:p>
        </p:txBody>
      </p:sp>
      <p:sp>
        <p:nvSpPr>
          <p:cNvPr id="94214" name="Text Box 6"/>
          <p:cNvSpPr txBox="1">
            <a:spLocks noChangeArrowheads="1"/>
          </p:cNvSpPr>
          <p:nvPr/>
        </p:nvSpPr>
        <p:spPr bwMode="auto">
          <a:xfrm>
            <a:off x="6732588" y="2565400"/>
            <a:ext cx="2124075" cy="396875"/>
          </a:xfrm>
          <a:prstGeom prst="rect">
            <a:avLst/>
          </a:prstGeom>
          <a:noFill/>
          <a:ln w="12700" cap="sq">
            <a:noFill/>
            <a:miter lim="800000"/>
            <a:headEnd type="none" w="sm" len="sm"/>
            <a:tailEnd type="none" w="sm" len="sm"/>
          </a:ln>
          <a:effectLst/>
        </p:spPr>
        <p:txBody>
          <a:bodyPr wrap="none">
            <a:spAutoFit/>
          </a:bodyPr>
          <a:lstStyle/>
          <a:p>
            <a:pPr eaLnBrk="1" hangingPunct="1">
              <a:lnSpc>
                <a:spcPct val="100000"/>
              </a:lnSpc>
              <a:buClrTx/>
              <a:buSzTx/>
              <a:buFontTx/>
              <a:buNone/>
            </a:pPr>
            <a:r>
              <a:rPr lang="it-IT" sz="2000">
                <a:solidFill>
                  <a:schemeClr val="tx1"/>
                </a:solidFill>
                <a:effectLst>
                  <a:outerShdw blurRad="38100" dist="38100" dir="2700000" algn="tl">
                    <a:srgbClr val="C0C0C0"/>
                  </a:outerShdw>
                </a:effectLst>
                <a:latin typeface="Comic Sans MS" pitchFamily="66" charset="0"/>
              </a:rPr>
              <a:t>b→c: Adiabatica</a:t>
            </a:r>
          </a:p>
        </p:txBody>
      </p:sp>
      <p:sp>
        <p:nvSpPr>
          <p:cNvPr id="94215" name="Text Box 7"/>
          <p:cNvSpPr txBox="1">
            <a:spLocks noChangeArrowheads="1"/>
          </p:cNvSpPr>
          <p:nvPr/>
        </p:nvSpPr>
        <p:spPr bwMode="auto">
          <a:xfrm>
            <a:off x="6732588" y="3284538"/>
            <a:ext cx="1957387" cy="396875"/>
          </a:xfrm>
          <a:prstGeom prst="rect">
            <a:avLst/>
          </a:prstGeom>
          <a:noFill/>
          <a:ln w="12700" cap="sq">
            <a:noFill/>
            <a:miter lim="800000"/>
            <a:headEnd type="none" w="sm" len="sm"/>
            <a:tailEnd type="none" w="sm" len="sm"/>
          </a:ln>
          <a:effectLst/>
        </p:spPr>
        <p:txBody>
          <a:bodyPr wrap="none">
            <a:spAutoFit/>
          </a:bodyPr>
          <a:lstStyle/>
          <a:p>
            <a:pPr eaLnBrk="1" hangingPunct="1">
              <a:lnSpc>
                <a:spcPct val="100000"/>
              </a:lnSpc>
              <a:buClrTx/>
              <a:buSzTx/>
              <a:buFontTx/>
              <a:buNone/>
            </a:pPr>
            <a:r>
              <a:rPr lang="it-IT" sz="2000">
                <a:solidFill>
                  <a:schemeClr val="tx1"/>
                </a:solidFill>
                <a:effectLst>
                  <a:outerShdw blurRad="38100" dist="38100" dir="2700000" algn="tl">
                    <a:srgbClr val="C0C0C0"/>
                  </a:outerShdw>
                </a:effectLst>
                <a:latin typeface="Comic Sans MS" pitchFamily="66" charset="0"/>
              </a:rPr>
              <a:t>c→d: Isoterma</a:t>
            </a:r>
          </a:p>
        </p:txBody>
      </p:sp>
      <p:sp>
        <p:nvSpPr>
          <p:cNvPr id="94216" name="Text Box 8"/>
          <p:cNvSpPr txBox="1">
            <a:spLocks noChangeArrowheads="1"/>
          </p:cNvSpPr>
          <p:nvPr/>
        </p:nvSpPr>
        <p:spPr bwMode="auto">
          <a:xfrm>
            <a:off x="6732588" y="4076700"/>
            <a:ext cx="2122487" cy="396875"/>
          </a:xfrm>
          <a:prstGeom prst="rect">
            <a:avLst/>
          </a:prstGeom>
          <a:noFill/>
          <a:ln w="12700" cap="sq">
            <a:noFill/>
            <a:miter lim="800000"/>
            <a:headEnd type="none" w="sm" len="sm"/>
            <a:tailEnd type="none" w="sm" len="sm"/>
          </a:ln>
          <a:effectLst/>
        </p:spPr>
        <p:txBody>
          <a:bodyPr wrap="none">
            <a:spAutoFit/>
          </a:bodyPr>
          <a:lstStyle/>
          <a:p>
            <a:pPr eaLnBrk="1" hangingPunct="1">
              <a:lnSpc>
                <a:spcPct val="100000"/>
              </a:lnSpc>
              <a:buClrTx/>
              <a:buSzTx/>
              <a:buFontTx/>
              <a:buNone/>
            </a:pPr>
            <a:r>
              <a:rPr lang="it-IT" sz="2000">
                <a:solidFill>
                  <a:schemeClr val="tx1"/>
                </a:solidFill>
                <a:effectLst>
                  <a:outerShdw blurRad="38100" dist="38100" dir="2700000" algn="tl">
                    <a:srgbClr val="C0C0C0"/>
                  </a:outerShdw>
                </a:effectLst>
                <a:latin typeface="Comic Sans MS" pitchFamily="66" charset="0"/>
              </a:rPr>
              <a:t>d→a: Adiabatica</a:t>
            </a:r>
          </a:p>
        </p:txBody>
      </p:sp>
      <p:sp>
        <p:nvSpPr>
          <p:cNvPr id="94217" name="Text Box 9"/>
          <p:cNvSpPr txBox="1">
            <a:spLocks noChangeArrowheads="1"/>
          </p:cNvSpPr>
          <p:nvPr/>
        </p:nvSpPr>
        <p:spPr bwMode="auto">
          <a:xfrm>
            <a:off x="7092950" y="5013325"/>
            <a:ext cx="1122363" cy="457200"/>
          </a:xfrm>
          <a:prstGeom prst="rect">
            <a:avLst/>
          </a:prstGeom>
          <a:noFill/>
          <a:ln w="12700" cap="sq">
            <a:noFill/>
            <a:miter lim="800000"/>
            <a:headEnd type="none" w="sm" len="sm"/>
            <a:tailEnd type="none" w="sm" len="sm"/>
          </a:ln>
          <a:effectLst/>
        </p:spPr>
        <p:txBody>
          <a:bodyPr wrap="none">
            <a:spAutoFit/>
          </a:bodyPr>
          <a:lstStyle/>
          <a:p>
            <a:pPr eaLnBrk="1" hangingPunct="1">
              <a:lnSpc>
                <a:spcPct val="100000"/>
              </a:lnSpc>
              <a:buClrTx/>
              <a:buSzTx/>
              <a:buFontTx/>
              <a:buNone/>
            </a:pPr>
            <a:r>
              <a:rPr lang="it-IT">
                <a:solidFill>
                  <a:srgbClr val="FC1604"/>
                </a:solidFill>
                <a:effectLst>
                  <a:outerShdw blurRad="38100" dist="38100" dir="2700000" algn="tl">
                    <a:srgbClr val="C0C0C0"/>
                  </a:outerShdw>
                </a:effectLst>
                <a:latin typeface="Comic Sans MS" pitchFamily="66" charset="0"/>
              </a:rPr>
              <a:t>Lavoro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p:cTn id="7" dur="500" fill="hold"/>
                                        <p:tgtEl>
                                          <p:spTgt spid="94212"/>
                                        </p:tgtEl>
                                        <p:attrNameLst>
                                          <p:attrName>ppt_w</p:attrName>
                                        </p:attrNameLst>
                                      </p:cBhvr>
                                      <p:tavLst>
                                        <p:tav tm="0">
                                          <p:val>
                                            <p:strVal val="#ppt_w*0.70"/>
                                          </p:val>
                                        </p:tav>
                                        <p:tav tm="100000">
                                          <p:val>
                                            <p:strVal val="#ppt_w"/>
                                          </p:val>
                                        </p:tav>
                                      </p:tavLst>
                                    </p:anim>
                                    <p:anim calcmode="lin" valueType="num">
                                      <p:cBhvr>
                                        <p:cTn id="8" dur="500" fill="hold"/>
                                        <p:tgtEl>
                                          <p:spTgt spid="94212"/>
                                        </p:tgtEl>
                                        <p:attrNameLst>
                                          <p:attrName>ppt_h</p:attrName>
                                        </p:attrNameLst>
                                      </p:cBhvr>
                                      <p:tavLst>
                                        <p:tav tm="0">
                                          <p:val>
                                            <p:strVal val="#ppt_h"/>
                                          </p:val>
                                        </p:tav>
                                        <p:tav tm="100000">
                                          <p:val>
                                            <p:strVal val="#ppt_h"/>
                                          </p:val>
                                        </p:tav>
                                      </p:tavLst>
                                    </p:anim>
                                    <p:animEffect transition="in" filter="fade">
                                      <p:cBhvr>
                                        <p:cTn id="9" dur="500"/>
                                        <p:tgtEl>
                                          <p:spTgt spid="942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4213"/>
                                        </p:tgtEl>
                                        <p:attrNameLst>
                                          <p:attrName>style.visibility</p:attrName>
                                        </p:attrNameLst>
                                      </p:cBhvr>
                                      <p:to>
                                        <p:strVal val="visible"/>
                                      </p:to>
                                    </p:set>
                                    <p:anim calcmode="lin" valueType="num">
                                      <p:cBhvr additive="base">
                                        <p:cTn id="14" dur="500" fill="hold"/>
                                        <p:tgtEl>
                                          <p:spTgt spid="94213"/>
                                        </p:tgtEl>
                                        <p:attrNameLst>
                                          <p:attrName>ppt_x</p:attrName>
                                        </p:attrNameLst>
                                      </p:cBhvr>
                                      <p:tavLst>
                                        <p:tav tm="0">
                                          <p:val>
                                            <p:strVal val="1+#ppt_w/2"/>
                                          </p:val>
                                        </p:tav>
                                        <p:tav tm="100000">
                                          <p:val>
                                            <p:strVal val="#ppt_x"/>
                                          </p:val>
                                        </p:tav>
                                      </p:tavLst>
                                    </p:anim>
                                    <p:anim calcmode="lin" valueType="num">
                                      <p:cBhvr additive="base">
                                        <p:cTn id="15" dur="500" fill="hold"/>
                                        <p:tgtEl>
                                          <p:spTgt spid="942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94214"/>
                                        </p:tgtEl>
                                        <p:attrNameLst>
                                          <p:attrName>style.visibility</p:attrName>
                                        </p:attrNameLst>
                                      </p:cBhvr>
                                      <p:to>
                                        <p:strVal val="visible"/>
                                      </p:to>
                                    </p:set>
                                    <p:anim calcmode="lin" valueType="num">
                                      <p:cBhvr additive="base">
                                        <p:cTn id="20" dur="500" fill="hold"/>
                                        <p:tgtEl>
                                          <p:spTgt spid="94214"/>
                                        </p:tgtEl>
                                        <p:attrNameLst>
                                          <p:attrName>ppt_x</p:attrName>
                                        </p:attrNameLst>
                                      </p:cBhvr>
                                      <p:tavLst>
                                        <p:tav tm="0">
                                          <p:val>
                                            <p:strVal val="1+#ppt_w/2"/>
                                          </p:val>
                                        </p:tav>
                                        <p:tav tm="100000">
                                          <p:val>
                                            <p:strVal val="#ppt_x"/>
                                          </p:val>
                                        </p:tav>
                                      </p:tavLst>
                                    </p:anim>
                                    <p:anim calcmode="lin" valueType="num">
                                      <p:cBhvr additive="base">
                                        <p:cTn id="21" dur="500" fill="hold"/>
                                        <p:tgtEl>
                                          <p:spTgt spid="942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4215"/>
                                        </p:tgtEl>
                                        <p:attrNameLst>
                                          <p:attrName>style.visibility</p:attrName>
                                        </p:attrNameLst>
                                      </p:cBhvr>
                                      <p:to>
                                        <p:strVal val="visible"/>
                                      </p:to>
                                    </p:set>
                                    <p:anim calcmode="lin" valueType="num">
                                      <p:cBhvr additive="base">
                                        <p:cTn id="26" dur="500" fill="hold"/>
                                        <p:tgtEl>
                                          <p:spTgt spid="94215"/>
                                        </p:tgtEl>
                                        <p:attrNameLst>
                                          <p:attrName>ppt_x</p:attrName>
                                        </p:attrNameLst>
                                      </p:cBhvr>
                                      <p:tavLst>
                                        <p:tav tm="0">
                                          <p:val>
                                            <p:strVal val="1+#ppt_w/2"/>
                                          </p:val>
                                        </p:tav>
                                        <p:tav tm="100000">
                                          <p:val>
                                            <p:strVal val="#ppt_x"/>
                                          </p:val>
                                        </p:tav>
                                      </p:tavLst>
                                    </p:anim>
                                    <p:anim calcmode="lin" valueType="num">
                                      <p:cBhvr additive="base">
                                        <p:cTn id="27"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4216"/>
                                        </p:tgtEl>
                                        <p:attrNameLst>
                                          <p:attrName>style.visibility</p:attrName>
                                        </p:attrNameLst>
                                      </p:cBhvr>
                                      <p:to>
                                        <p:strVal val="visible"/>
                                      </p:to>
                                    </p:set>
                                    <p:anim calcmode="lin" valueType="num">
                                      <p:cBhvr additive="base">
                                        <p:cTn id="32" dur="500" fill="hold"/>
                                        <p:tgtEl>
                                          <p:spTgt spid="94216"/>
                                        </p:tgtEl>
                                        <p:attrNameLst>
                                          <p:attrName>ppt_x</p:attrName>
                                        </p:attrNameLst>
                                      </p:cBhvr>
                                      <p:tavLst>
                                        <p:tav tm="0">
                                          <p:val>
                                            <p:strVal val="1+#ppt_w/2"/>
                                          </p:val>
                                        </p:tav>
                                        <p:tav tm="100000">
                                          <p:val>
                                            <p:strVal val="#ppt_x"/>
                                          </p:val>
                                        </p:tav>
                                      </p:tavLst>
                                    </p:anim>
                                    <p:anim calcmode="lin" valueType="num">
                                      <p:cBhvr additive="base">
                                        <p:cTn id="33" dur="500" fill="hold"/>
                                        <p:tgtEl>
                                          <p:spTgt spid="9421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94217"/>
                                        </p:tgtEl>
                                        <p:attrNameLst>
                                          <p:attrName>style.visibility</p:attrName>
                                        </p:attrNameLst>
                                      </p:cBhvr>
                                      <p:to>
                                        <p:strVal val="visible"/>
                                      </p:to>
                                    </p:set>
                                    <p:anim calcmode="lin" valueType="num">
                                      <p:cBhvr additive="base">
                                        <p:cTn id="38" dur="500" fill="hold"/>
                                        <p:tgtEl>
                                          <p:spTgt spid="94217"/>
                                        </p:tgtEl>
                                        <p:attrNameLst>
                                          <p:attrName>ppt_x</p:attrName>
                                        </p:attrNameLst>
                                      </p:cBhvr>
                                      <p:tavLst>
                                        <p:tav tm="0">
                                          <p:val>
                                            <p:strVal val="1+#ppt_w/2"/>
                                          </p:val>
                                        </p:tav>
                                        <p:tav tm="100000">
                                          <p:val>
                                            <p:strVal val="#ppt_x"/>
                                          </p:val>
                                        </p:tav>
                                      </p:tavLst>
                                    </p:anim>
                                    <p:anim calcmode="lin" valueType="num">
                                      <p:cBhvr additive="base">
                                        <p:cTn id="39" dur="500" fill="hold"/>
                                        <p:tgtEl>
                                          <p:spTgt spid="94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utoUpdateAnimBg="0"/>
      <p:bldP spid="94214" grpId="0" autoUpdateAnimBg="0"/>
      <p:bldP spid="94215" grpId="0" autoUpdateAnimBg="0"/>
      <p:bldP spid="94216" grpId="0" autoUpdateAnimBg="0"/>
      <p:bldP spid="942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it-IT"/>
              <a:t>Ciclo di Carnot</a:t>
            </a:r>
            <a:endParaRPr lang="it-IT" i="1"/>
          </a:p>
        </p:txBody>
      </p:sp>
      <p:sp>
        <p:nvSpPr>
          <p:cNvPr id="110595" name="Rectangle 3"/>
          <p:cNvSpPr>
            <a:spLocks noGrp="1" noChangeArrowheads="1"/>
          </p:cNvSpPr>
          <p:nvPr>
            <p:ph type="body" idx="1"/>
          </p:nvPr>
        </p:nvSpPr>
        <p:spPr>
          <a:xfrm>
            <a:off x="395288" y="1773238"/>
            <a:ext cx="8223250" cy="4103687"/>
          </a:xfrm>
        </p:spPr>
        <p:txBody>
          <a:bodyPr/>
          <a:lstStyle/>
          <a:p>
            <a:pPr>
              <a:lnSpc>
                <a:spcPct val="94000"/>
              </a:lnSpc>
            </a:pPr>
            <a:r>
              <a:rPr lang="it-IT"/>
              <a:t>Nella espansione isoterma a temperatura T</a:t>
            </a:r>
            <a:r>
              <a:rPr lang="it-IT" baseline="-25000"/>
              <a:t>ab</a:t>
            </a:r>
            <a:r>
              <a:rPr lang="it-IT"/>
              <a:t> viene assorbito calore (Q</a:t>
            </a:r>
            <a:r>
              <a:rPr lang="it-IT" baseline="-25000"/>
              <a:t>ab</a:t>
            </a:r>
            <a:r>
              <a:rPr lang="it-IT"/>
              <a:t>&gt;0) e prodotto lavoro (L</a:t>
            </a:r>
            <a:r>
              <a:rPr lang="it-IT" baseline="-25000"/>
              <a:t>ab</a:t>
            </a:r>
            <a:r>
              <a:rPr lang="it-IT"/>
              <a:t>&gt;0)</a:t>
            </a:r>
          </a:p>
          <a:p>
            <a:pPr>
              <a:lnSpc>
                <a:spcPct val="94000"/>
              </a:lnSpc>
            </a:pPr>
            <a:r>
              <a:rPr lang="it-IT"/>
              <a:t>Nella compressione isoterma a temperatura T</a:t>
            </a:r>
            <a:r>
              <a:rPr lang="it-IT" baseline="-25000"/>
              <a:t>cd</a:t>
            </a:r>
            <a:r>
              <a:rPr lang="it-IT"/>
              <a:t> viene ceduto  calore (Q</a:t>
            </a:r>
            <a:r>
              <a:rPr lang="it-IT" baseline="-25000"/>
              <a:t>cd</a:t>
            </a:r>
            <a:r>
              <a:rPr lang="it-IT"/>
              <a:t>&lt;0) e assorbito lavoro (L</a:t>
            </a:r>
            <a:r>
              <a:rPr lang="it-IT" baseline="-25000"/>
              <a:t>cd</a:t>
            </a:r>
            <a:r>
              <a:rPr lang="it-IT"/>
              <a:t>&lt;0)</a:t>
            </a:r>
          </a:p>
          <a:p>
            <a:pPr>
              <a:lnSpc>
                <a:spcPct val="94000"/>
              </a:lnSpc>
            </a:pPr>
            <a:r>
              <a:rPr lang="it-IT"/>
              <a:t>Il lavoro delle due trasformazioni adiabatiche è complessivamente nullo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ctr"/>
            <a:r>
              <a:rPr lang="it-IT"/>
              <a:t>Ciclo di Carnot</a:t>
            </a:r>
            <a:br>
              <a:rPr lang="it-IT"/>
            </a:br>
            <a:r>
              <a:rPr lang="it-IT" sz="2000" i="1"/>
              <a:t>Relazione tra volumi nelle trasformazioni adiabatiche</a:t>
            </a:r>
          </a:p>
        </p:txBody>
      </p:sp>
      <p:graphicFrame>
        <p:nvGraphicFramePr>
          <p:cNvPr id="136196" name="Object 4"/>
          <p:cNvGraphicFramePr>
            <a:graphicFrameLocks noChangeAspect="1"/>
          </p:cNvGraphicFramePr>
          <p:nvPr>
            <p:ph sz="half" idx="1"/>
          </p:nvPr>
        </p:nvGraphicFramePr>
        <p:xfrm>
          <a:off x="5651500" y="5157788"/>
          <a:ext cx="1460500" cy="1079500"/>
        </p:xfrm>
        <a:graphic>
          <a:graphicData uri="http://schemas.openxmlformats.org/presentationml/2006/ole">
            <p:oleObj spid="_x0000_s136196" name="Equation" r:id="rId3" imgW="583920" imgH="431640" progId="Equation.3">
              <p:embed/>
            </p:oleObj>
          </a:graphicData>
        </a:graphic>
      </p:graphicFrame>
      <p:graphicFrame>
        <p:nvGraphicFramePr>
          <p:cNvPr id="136203" name="Object 11"/>
          <p:cNvGraphicFramePr>
            <a:graphicFrameLocks noChangeAspect="1"/>
          </p:cNvGraphicFramePr>
          <p:nvPr>
            <p:ph sz="quarter" idx="2"/>
          </p:nvPr>
        </p:nvGraphicFramePr>
        <p:xfrm>
          <a:off x="1403350" y="3644900"/>
          <a:ext cx="2547938" cy="1079500"/>
        </p:xfrm>
        <a:graphic>
          <a:graphicData uri="http://schemas.openxmlformats.org/presentationml/2006/ole">
            <p:oleObj spid="_x0000_s136203" name="Equation" r:id="rId4" imgW="1079280" imgH="457200" progId="Equation.3">
              <p:embed/>
            </p:oleObj>
          </a:graphicData>
        </a:graphic>
      </p:graphicFrame>
      <p:graphicFrame>
        <p:nvGraphicFramePr>
          <p:cNvPr id="136197" name="Object 5"/>
          <p:cNvGraphicFramePr>
            <a:graphicFrameLocks noChangeAspect="1"/>
          </p:cNvGraphicFramePr>
          <p:nvPr/>
        </p:nvGraphicFramePr>
        <p:xfrm>
          <a:off x="1403350" y="2133600"/>
          <a:ext cx="2520950" cy="1079500"/>
        </p:xfrm>
        <a:graphic>
          <a:graphicData uri="http://schemas.openxmlformats.org/presentationml/2006/ole">
            <p:oleObj spid="_x0000_s136197" name="Equation" r:id="rId5" imgW="1015920" imgH="482400" progId="Equation.3">
              <p:embed/>
            </p:oleObj>
          </a:graphicData>
        </a:graphic>
      </p:graphicFrame>
      <p:sp>
        <p:nvSpPr>
          <p:cNvPr id="136199" name="Text Box 7"/>
          <p:cNvSpPr txBox="1">
            <a:spLocks noChangeArrowheads="1"/>
          </p:cNvSpPr>
          <p:nvPr/>
        </p:nvSpPr>
        <p:spPr bwMode="auto">
          <a:xfrm>
            <a:off x="611188" y="1628775"/>
            <a:ext cx="7416800" cy="341313"/>
          </a:xfrm>
          <a:prstGeom prst="rect">
            <a:avLst/>
          </a:prstGeom>
          <a:noFill/>
          <a:ln w="9525">
            <a:noFill/>
            <a:miter lim="800000"/>
            <a:headEnd/>
            <a:tailEnd/>
          </a:ln>
          <a:effectLst/>
        </p:spPr>
        <p:txBody>
          <a:bodyPr>
            <a:spAutoFit/>
          </a:bodyPr>
          <a:lstStyle/>
          <a:p>
            <a:pPr>
              <a:spcBef>
                <a:spcPct val="50000"/>
              </a:spcBef>
            </a:pPr>
            <a:r>
              <a:rPr lang="it-IT" sz="2000" i="1">
                <a:solidFill>
                  <a:schemeClr val="tx1"/>
                </a:solidFill>
                <a:latin typeface="Tahoma" pitchFamily="34" charset="0"/>
              </a:rPr>
              <a:t>Dalle formule di Poisson si hanno le seguenti uguaglianze</a:t>
            </a:r>
          </a:p>
        </p:txBody>
      </p:sp>
      <p:graphicFrame>
        <p:nvGraphicFramePr>
          <p:cNvPr id="136205" name="Object 13"/>
          <p:cNvGraphicFramePr>
            <a:graphicFrameLocks noChangeAspect="1"/>
          </p:cNvGraphicFramePr>
          <p:nvPr>
            <p:ph sz="quarter" idx="3"/>
          </p:nvPr>
        </p:nvGraphicFramePr>
        <p:xfrm>
          <a:off x="1403350" y="5157788"/>
          <a:ext cx="2520950" cy="1079500"/>
        </p:xfrm>
        <a:graphic>
          <a:graphicData uri="http://schemas.openxmlformats.org/presentationml/2006/ole">
            <p:oleObj spid="_x0000_s136205" name="Equation" r:id="rId6" imgW="1104840" imgH="507960" progId="Equation.3">
              <p:embed/>
            </p:oleObj>
          </a:graphicData>
        </a:graphic>
      </p:graphicFrame>
      <p:sp>
        <p:nvSpPr>
          <p:cNvPr id="136207" name="Text Box 15"/>
          <p:cNvSpPr txBox="1">
            <a:spLocks noChangeArrowheads="1"/>
          </p:cNvSpPr>
          <p:nvPr/>
        </p:nvSpPr>
        <p:spPr bwMode="auto">
          <a:xfrm>
            <a:off x="4427538" y="2636838"/>
            <a:ext cx="3384550" cy="590550"/>
          </a:xfrm>
          <a:prstGeom prst="rect">
            <a:avLst/>
          </a:prstGeom>
          <a:noFill/>
          <a:ln w="9525">
            <a:noFill/>
            <a:miter lim="800000"/>
            <a:headEnd/>
            <a:tailEnd/>
          </a:ln>
          <a:effectLst/>
        </p:spPr>
        <p:txBody>
          <a:bodyPr>
            <a:spAutoFit/>
          </a:bodyPr>
          <a:lstStyle/>
          <a:p>
            <a:pPr>
              <a:spcBef>
                <a:spcPct val="50000"/>
              </a:spcBef>
            </a:pPr>
            <a:r>
              <a:rPr lang="it-IT" sz="2000" i="1">
                <a:solidFill>
                  <a:schemeClr val="tx1"/>
                </a:solidFill>
                <a:latin typeface="Tahoma" pitchFamily="34" charset="0"/>
              </a:rPr>
              <a:t>Dividendo membro a membro</a:t>
            </a:r>
          </a:p>
        </p:txBody>
      </p:sp>
      <p:sp>
        <p:nvSpPr>
          <p:cNvPr id="136208" name="Text Box 16"/>
          <p:cNvSpPr txBox="1">
            <a:spLocks noChangeArrowheads="1"/>
          </p:cNvSpPr>
          <p:nvPr/>
        </p:nvSpPr>
        <p:spPr bwMode="auto">
          <a:xfrm>
            <a:off x="4500563" y="4437063"/>
            <a:ext cx="3384550" cy="341312"/>
          </a:xfrm>
          <a:prstGeom prst="rect">
            <a:avLst/>
          </a:prstGeom>
          <a:noFill/>
          <a:ln w="9525">
            <a:noFill/>
            <a:miter lim="800000"/>
            <a:headEnd/>
            <a:tailEnd/>
          </a:ln>
          <a:effectLst/>
        </p:spPr>
        <p:txBody>
          <a:bodyPr>
            <a:spAutoFit/>
          </a:bodyPr>
          <a:lstStyle/>
          <a:p>
            <a:pPr>
              <a:spcBef>
                <a:spcPct val="50000"/>
              </a:spcBef>
            </a:pPr>
            <a:r>
              <a:rPr lang="it-IT" sz="2000" i="1">
                <a:solidFill>
                  <a:schemeClr val="tx1"/>
                </a:solidFill>
                <a:latin typeface="Tahoma" pitchFamily="34" charset="0"/>
              </a:rPr>
              <a:t>semplificando </a:t>
            </a:r>
            <a:r>
              <a:rPr lang="it-IT" sz="2000" b="1" i="1">
                <a:solidFill>
                  <a:schemeClr val="tx1"/>
                </a:solidFill>
                <a:latin typeface="Tahoma" pitchFamily="34" charset="0"/>
              </a:rPr>
              <a:t>T</a:t>
            </a:r>
            <a:r>
              <a:rPr lang="it-IT" sz="2000" b="1" i="1" baseline="-25000">
                <a:solidFill>
                  <a:schemeClr val="tx1"/>
                </a:solidFill>
                <a:latin typeface="Tahoma" pitchFamily="34" charset="0"/>
              </a:rPr>
              <a:t>ab</a:t>
            </a:r>
            <a:r>
              <a:rPr lang="it-IT" sz="2000" i="1">
                <a:solidFill>
                  <a:schemeClr val="tx1"/>
                </a:solidFill>
                <a:latin typeface="Tahoma" pitchFamily="34" charset="0"/>
              </a:rPr>
              <a:t> e </a:t>
            </a:r>
            <a:r>
              <a:rPr lang="it-IT" sz="2000" b="1" i="1">
                <a:solidFill>
                  <a:schemeClr val="tx1"/>
                </a:solidFill>
                <a:latin typeface="Tahoma" pitchFamily="34" charset="0"/>
              </a:rPr>
              <a:t>T</a:t>
            </a:r>
            <a:r>
              <a:rPr lang="it-IT" sz="2000" b="1" i="1" baseline="-25000">
                <a:solidFill>
                  <a:schemeClr val="tx1"/>
                </a:solidFill>
                <a:latin typeface="Tahoma" pitchFamily="34" charset="0"/>
              </a:rPr>
              <a:t>cd</a:t>
            </a:r>
          </a:p>
        </p:txBody>
      </p:sp>
      <p:sp>
        <p:nvSpPr>
          <p:cNvPr id="136209" name="AutoShape 17"/>
          <p:cNvSpPr>
            <a:spLocks noChangeArrowheads="1"/>
          </p:cNvSpPr>
          <p:nvPr/>
        </p:nvSpPr>
        <p:spPr bwMode="auto">
          <a:xfrm>
            <a:off x="2484438" y="3284538"/>
            <a:ext cx="287337" cy="288925"/>
          </a:xfrm>
          <a:prstGeom prst="downArrow">
            <a:avLst>
              <a:gd name="adj1" fmla="val 50000"/>
              <a:gd name="adj2" fmla="val 25138"/>
            </a:avLst>
          </a:prstGeom>
          <a:solidFill>
            <a:srgbClr val="00B8FF"/>
          </a:solidFill>
          <a:ln w="9525">
            <a:solidFill>
              <a:schemeClr val="tx1"/>
            </a:solidFill>
            <a:miter lim="800000"/>
            <a:headEnd/>
            <a:tailEnd/>
          </a:ln>
          <a:effectLst/>
        </p:spPr>
        <p:txBody>
          <a:bodyPr wrap="none" anchor="ctr"/>
          <a:lstStyle/>
          <a:p>
            <a:endParaRPr lang="it-IT"/>
          </a:p>
        </p:txBody>
      </p:sp>
      <p:sp>
        <p:nvSpPr>
          <p:cNvPr id="136210" name="AutoShape 18"/>
          <p:cNvSpPr>
            <a:spLocks noChangeArrowheads="1"/>
          </p:cNvSpPr>
          <p:nvPr/>
        </p:nvSpPr>
        <p:spPr bwMode="auto">
          <a:xfrm>
            <a:off x="2555875" y="4797425"/>
            <a:ext cx="287338" cy="288925"/>
          </a:xfrm>
          <a:prstGeom prst="downArrow">
            <a:avLst>
              <a:gd name="adj1" fmla="val 50000"/>
              <a:gd name="adj2" fmla="val 25138"/>
            </a:avLst>
          </a:prstGeom>
          <a:solidFill>
            <a:srgbClr val="00B8FF"/>
          </a:solidFill>
          <a:ln w="9525">
            <a:solidFill>
              <a:schemeClr val="tx1"/>
            </a:solidFill>
            <a:miter lim="800000"/>
            <a:headEnd/>
            <a:tailEnd/>
          </a:ln>
          <a:effectLst/>
        </p:spPr>
        <p:txBody>
          <a:bodyPr wrap="none" anchor="ctr"/>
          <a:lstStyle/>
          <a:p>
            <a:endParaRPr lang="it-IT"/>
          </a:p>
        </p:txBody>
      </p:sp>
      <p:sp>
        <p:nvSpPr>
          <p:cNvPr id="136211" name="AutoShape 19"/>
          <p:cNvSpPr>
            <a:spLocks noChangeArrowheads="1"/>
          </p:cNvSpPr>
          <p:nvPr/>
        </p:nvSpPr>
        <p:spPr bwMode="auto">
          <a:xfrm>
            <a:off x="4356100" y="5516563"/>
            <a:ext cx="647700" cy="360362"/>
          </a:xfrm>
          <a:prstGeom prst="rightArrow">
            <a:avLst>
              <a:gd name="adj1" fmla="val 50000"/>
              <a:gd name="adj2" fmla="val 44934"/>
            </a:avLst>
          </a:prstGeom>
          <a:solidFill>
            <a:srgbClr val="00B8FF"/>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ctr"/>
            <a:r>
              <a:rPr lang="it-IT"/>
              <a:t>Ciclo di Carnot</a:t>
            </a:r>
            <a:r>
              <a:rPr lang="it-IT" sz="2400"/>
              <a:t/>
            </a:r>
            <a:br>
              <a:rPr lang="it-IT" sz="2400"/>
            </a:br>
            <a:r>
              <a:rPr lang="it-IT" sz="2000" i="1"/>
              <a:t>Calore scambiato nelle trasformazioni</a:t>
            </a:r>
          </a:p>
        </p:txBody>
      </p:sp>
      <p:graphicFrame>
        <p:nvGraphicFramePr>
          <p:cNvPr id="124949" name="Object 21"/>
          <p:cNvGraphicFramePr>
            <a:graphicFrameLocks noChangeAspect="1"/>
          </p:cNvGraphicFramePr>
          <p:nvPr>
            <p:ph sz="half" idx="1"/>
          </p:nvPr>
        </p:nvGraphicFramePr>
        <p:xfrm>
          <a:off x="2700338" y="1844675"/>
          <a:ext cx="3522662" cy="1079500"/>
        </p:xfrm>
        <a:graphic>
          <a:graphicData uri="http://schemas.openxmlformats.org/presentationml/2006/ole">
            <p:oleObj spid="_x0000_s124949" name="Equation" r:id="rId3" imgW="1574640" imgH="482400" progId="Equation.3">
              <p:embed/>
            </p:oleObj>
          </a:graphicData>
        </a:graphic>
      </p:graphicFrame>
      <p:graphicFrame>
        <p:nvGraphicFramePr>
          <p:cNvPr id="124945" name="Object 17"/>
          <p:cNvGraphicFramePr>
            <a:graphicFrameLocks noChangeAspect="1"/>
          </p:cNvGraphicFramePr>
          <p:nvPr/>
        </p:nvGraphicFramePr>
        <p:xfrm>
          <a:off x="3851275" y="3429000"/>
          <a:ext cx="1192213" cy="539750"/>
        </p:xfrm>
        <a:graphic>
          <a:graphicData uri="http://schemas.openxmlformats.org/presentationml/2006/ole">
            <p:oleObj spid="_x0000_s124945" name="Equation" r:id="rId4" imgW="495000" imgH="228600" progId="Equation.3">
              <p:embed/>
            </p:oleObj>
          </a:graphicData>
        </a:graphic>
      </p:graphicFrame>
      <p:graphicFrame>
        <p:nvGraphicFramePr>
          <p:cNvPr id="124946" name="Object 18"/>
          <p:cNvGraphicFramePr>
            <a:graphicFrameLocks noChangeAspect="1"/>
          </p:cNvGraphicFramePr>
          <p:nvPr/>
        </p:nvGraphicFramePr>
        <p:xfrm>
          <a:off x="3851275" y="4292600"/>
          <a:ext cx="1195388" cy="539750"/>
        </p:xfrm>
        <a:graphic>
          <a:graphicData uri="http://schemas.openxmlformats.org/presentationml/2006/ole">
            <p:oleObj spid="_x0000_s124946" name="Equation" r:id="rId5" imgW="495000" imgH="228600" progId="Equation.3">
              <p:embed/>
            </p:oleObj>
          </a:graphicData>
        </a:graphic>
      </p:graphicFrame>
      <p:graphicFrame>
        <p:nvGraphicFramePr>
          <p:cNvPr id="124954" name="Object 26"/>
          <p:cNvGraphicFramePr>
            <a:graphicFrameLocks noChangeAspect="1"/>
          </p:cNvGraphicFramePr>
          <p:nvPr>
            <p:ph sz="half" idx="2"/>
          </p:nvPr>
        </p:nvGraphicFramePr>
        <p:xfrm>
          <a:off x="1763713" y="5300663"/>
          <a:ext cx="5880100" cy="1079500"/>
        </p:xfrm>
        <a:graphic>
          <a:graphicData uri="http://schemas.openxmlformats.org/presentationml/2006/ole">
            <p:oleObj spid="_x0000_s124954" name="Equation" r:id="rId6" imgW="2628720" imgH="4824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ctr"/>
            <a:r>
              <a:rPr lang="it-IT"/>
              <a:t>Ciclo di Carnot</a:t>
            </a:r>
            <a:r>
              <a:rPr lang="it-IT" sz="2400"/>
              <a:t/>
            </a:r>
            <a:br>
              <a:rPr lang="it-IT" sz="2400"/>
            </a:br>
            <a:r>
              <a:rPr lang="it-IT" sz="2000" i="1"/>
              <a:t>Lavoro totale ottenuto nella trasformazione</a:t>
            </a:r>
          </a:p>
        </p:txBody>
      </p:sp>
      <p:sp>
        <p:nvSpPr>
          <p:cNvPr id="138247" name="Text Box 7"/>
          <p:cNvSpPr txBox="1">
            <a:spLocks noChangeArrowheads="1"/>
          </p:cNvSpPr>
          <p:nvPr/>
        </p:nvSpPr>
        <p:spPr bwMode="auto">
          <a:xfrm>
            <a:off x="684213" y="1557338"/>
            <a:ext cx="7704137" cy="742950"/>
          </a:xfrm>
          <a:prstGeom prst="rect">
            <a:avLst/>
          </a:prstGeom>
          <a:noFill/>
          <a:ln w="9525">
            <a:noFill/>
            <a:miter lim="800000"/>
            <a:headEnd/>
            <a:tailEnd/>
          </a:ln>
          <a:effectLst/>
        </p:spPr>
        <p:txBody>
          <a:bodyPr>
            <a:spAutoFit/>
          </a:bodyPr>
          <a:lstStyle/>
          <a:p>
            <a:pPr algn="l">
              <a:spcBef>
                <a:spcPct val="50000"/>
              </a:spcBef>
            </a:pPr>
            <a:r>
              <a:rPr lang="it-IT" sz="2000">
                <a:solidFill>
                  <a:schemeClr val="tx1"/>
                </a:solidFill>
                <a:latin typeface="Tahoma" pitchFamily="34" charset="0"/>
              </a:rPr>
              <a:t>In un ciclo </a:t>
            </a:r>
            <a:r>
              <a:rPr lang="it-IT" sz="2000" b="1">
                <a:solidFill>
                  <a:schemeClr val="tx1"/>
                </a:solidFill>
                <a:latin typeface="Symbol" pitchFamily="18" charset="2"/>
              </a:rPr>
              <a:t>D</a:t>
            </a:r>
            <a:r>
              <a:rPr lang="it-IT" sz="2000" b="1">
                <a:solidFill>
                  <a:schemeClr val="tx1"/>
                </a:solidFill>
                <a:latin typeface="Tahoma" pitchFamily="34" charset="0"/>
              </a:rPr>
              <a:t>E=0</a:t>
            </a:r>
            <a:r>
              <a:rPr lang="it-IT" sz="2000" i="1">
                <a:solidFill>
                  <a:schemeClr val="tx1"/>
                </a:solidFill>
                <a:latin typeface="Tahoma" pitchFamily="34" charset="0"/>
              </a:rPr>
              <a:t>  quindi  </a:t>
            </a:r>
            <a:r>
              <a:rPr lang="it-IT" sz="2000" b="1">
                <a:solidFill>
                  <a:schemeClr val="tx1"/>
                </a:solidFill>
                <a:latin typeface="Tahoma" pitchFamily="34" charset="0"/>
              </a:rPr>
              <a:t>L = Q</a:t>
            </a:r>
          </a:p>
          <a:p>
            <a:pPr algn="l">
              <a:spcBef>
                <a:spcPct val="50000"/>
              </a:spcBef>
            </a:pPr>
            <a:r>
              <a:rPr lang="it-IT" sz="2000" b="1">
                <a:solidFill>
                  <a:schemeClr val="tx1"/>
                </a:solidFill>
                <a:latin typeface="Tahoma" pitchFamily="34" charset="0"/>
              </a:rPr>
              <a:t>Q</a:t>
            </a:r>
            <a:r>
              <a:rPr lang="it-IT" sz="2000">
                <a:solidFill>
                  <a:schemeClr val="tx1"/>
                </a:solidFill>
                <a:latin typeface="Tahoma" pitchFamily="34" charset="0"/>
              </a:rPr>
              <a:t>: somma algebrica dei calori scambiati durante il ciclo</a:t>
            </a:r>
          </a:p>
        </p:txBody>
      </p:sp>
      <p:grpSp>
        <p:nvGrpSpPr>
          <p:cNvPr id="138260" name="Group 20"/>
          <p:cNvGrpSpPr>
            <a:grpSpLocks/>
          </p:cNvGrpSpPr>
          <p:nvPr/>
        </p:nvGrpSpPr>
        <p:grpSpPr bwMode="auto">
          <a:xfrm>
            <a:off x="1403350" y="2636838"/>
            <a:ext cx="5999163" cy="3600450"/>
            <a:chOff x="930" y="1842"/>
            <a:chExt cx="3779" cy="2268"/>
          </a:xfrm>
        </p:grpSpPr>
        <p:graphicFrame>
          <p:nvGraphicFramePr>
            <p:cNvPr id="138254" name="Object 14"/>
            <p:cNvGraphicFramePr>
              <a:graphicFrameLocks noChangeAspect="1"/>
            </p:cNvGraphicFramePr>
            <p:nvPr/>
          </p:nvGraphicFramePr>
          <p:xfrm>
            <a:off x="930" y="1842"/>
            <a:ext cx="3779" cy="453"/>
          </p:xfrm>
          <a:graphic>
            <a:graphicData uri="http://schemas.openxmlformats.org/presentationml/2006/ole">
              <p:oleObj spid="_x0000_s138254" name="Equation" r:id="rId3" imgW="1904760" imgH="228600" progId="Equation.3">
                <p:embed/>
              </p:oleObj>
            </a:graphicData>
          </a:graphic>
        </p:graphicFrame>
        <p:graphicFrame>
          <p:nvGraphicFramePr>
            <p:cNvPr id="138246" name="Object 6"/>
            <p:cNvGraphicFramePr>
              <a:graphicFrameLocks noChangeAspect="1"/>
            </p:cNvGraphicFramePr>
            <p:nvPr/>
          </p:nvGraphicFramePr>
          <p:xfrm>
            <a:off x="1338" y="2523"/>
            <a:ext cx="2937" cy="680"/>
          </p:xfrm>
          <a:graphic>
            <a:graphicData uri="http://schemas.openxmlformats.org/presentationml/2006/ole">
              <p:oleObj spid="_x0000_s138246" name="Equation" r:id="rId4" imgW="2044440" imgH="482400" progId="Equation.3">
                <p:embed/>
              </p:oleObj>
            </a:graphicData>
          </a:graphic>
        </p:graphicFrame>
        <p:graphicFrame>
          <p:nvGraphicFramePr>
            <p:cNvPr id="138256" name="Object 16"/>
            <p:cNvGraphicFramePr>
              <a:graphicFrameLocks noChangeAspect="1"/>
            </p:cNvGraphicFramePr>
            <p:nvPr/>
          </p:nvGraphicFramePr>
          <p:xfrm>
            <a:off x="1701" y="3430"/>
            <a:ext cx="2201" cy="680"/>
          </p:xfrm>
          <a:graphic>
            <a:graphicData uri="http://schemas.openxmlformats.org/presentationml/2006/ole">
              <p:oleObj spid="_x0000_s138256" name="Equation" r:id="rId5" imgW="1562040" imgH="482400" progId="Equation.3">
                <p:embed/>
              </p:oleObj>
            </a:graphicData>
          </a:graphic>
        </p:graphicFrame>
        <p:sp>
          <p:nvSpPr>
            <p:cNvPr id="138258" name="AutoShape 18"/>
            <p:cNvSpPr>
              <a:spLocks noChangeArrowheads="1"/>
            </p:cNvSpPr>
            <p:nvPr/>
          </p:nvSpPr>
          <p:spPr bwMode="auto">
            <a:xfrm>
              <a:off x="2652" y="2296"/>
              <a:ext cx="181" cy="227"/>
            </a:xfrm>
            <a:prstGeom prst="downArrow">
              <a:avLst>
                <a:gd name="adj1" fmla="val 50000"/>
                <a:gd name="adj2" fmla="val 31354"/>
              </a:avLst>
            </a:prstGeom>
            <a:solidFill>
              <a:srgbClr val="FFFF99"/>
            </a:solidFill>
            <a:ln w="9525">
              <a:solidFill>
                <a:schemeClr val="tx1"/>
              </a:solidFill>
              <a:miter lim="800000"/>
              <a:headEnd/>
              <a:tailEnd/>
            </a:ln>
            <a:effectLst/>
          </p:spPr>
          <p:txBody>
            <a:bodyPr wrap="none" anchor="ctr"/>
            <a:lstStyle/>
            <a:p>
              <a:endParaRPr lang="it-IT"/>
            </a:p>
          </p:txBody>
        </p:sp>
        <p:sp>
          <p:nvSpPr>
            <p:cNvPr id="138259" name="AutoShape 19"/>
            <p:cNvSpPr>
              <a:spLocks noChangeArrowheads="1"/>
            </p:cNvSpPr>
            <p:nvPr/>
          </p:nvSpPr>
          <p:spPr bwMode="auto">
            <a:xfrm>
              <a:off x="2653" y="3203"/>
              <a:ext cx="181" cy="227"/>
            </a:xfrm>
            <a:prstGeom prst="downArrow">
              <a:avLst>
                <a:gd name="adj1" fmla="val 50000"/>
                <a:gd name="adj2" fmla="val 31354"/>
              </a:avLst>
            </a:prstGeom>
            <a:solidFill>
              <a:srgbClr val="FFFF99"/>
            </a:solidFill>
            <a:ln w="9525">
              <a:solidFill>
                <a:schemeClr val="tx1"/>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it-IT"/>
              <a:t>Calore e Lavoro</a:t>
            </a:r>
            <a:br>
              <a:rPr lang="it-IT"/>
            </a:br>
            <a:r>
              <a:rPr lang="it-IT" sz="2000" i="1"/>
              <a:t>Convenzione dei  segni</a:t>
            </a:r>
          </a:p>
        </p:txBody>
      </p:sp>
      <p:sp>
        <p:nvSpPr>
          <p:cNvPr id="48131" name="Rectangle 3"/>
          <p:cNvSpPr>
            <a:spLocks noGrp="1" noChangeArrowheads="1"/>
          </p:cNvSpPr>
          <p:nvPr>
            <p:ph type="body" idx="1"/>
          </p:nvPr>
        </p:nvSpPr>
        <p:spPr>
          <a:xfrm>
            <a:off x="468313" y="1700213"/>
            <a:ext cx="8223250" cy="3840162"/>
          </a:xfrm>
        </p:spPr>
        <p:txBody>
          <a:bodyPr/>
          <a:lstStyle/>
          <a:p>
            <a:pPr>
              <a:lnSpc>
                <a:spcPct val="94000"/>
              </a:lnSpc>
            </a:pPr>
            <a:r>
              <a:rPr lang="it-IT" b="1"/>
              <a:t>Calore</a:t>
            </a:r>
            <a:r>
              <a:rPr lang="it-IT"/>
              <a:t> fornito</a:t>
            </a:r>
          </a:p>
          <a:p>
            <a:pPr lvl="1">
              <a:lnSpc>
                <a:spcPct val="94000"/>
              </a:lnSpc>
            </a:pPr>
            <a:r>
              <a:rPr lang="it-IT" sz="3200" b="1" i="1">
                <a:solidFill>
                  <a:srgbClr val="FF0066"/>
                </a:solidFill>
              </a:rPr>
              <a:t>al</a:t>
            </a:r>
            <a:r>
              <a:rPr lang="it-IT"/>
              <a:t> sistema </a:t>
            </a:r>
            <a:r>
              <a:rPr lang="it-IT">
                <a:solidFill>
                  <a:srgbClr val="FF0066"/>
                </a:solidFill>
              </a:rPr>
              <a:t>Positivo</a:t>
            </a:r>
            <a:r>
              <a:rPr lang="it-IT"/>
              <a:t>  (incremento energetico)</a:t>
            </a:r>
          </a:p>
          <a:p>
            <a:pPr lvl="1">
              <a:lnSpc>
                <a:spcPct val="94000"/>
              </a:lnSpc>
            </a:pPr>
            <a:r>
              <a:rPr lang="it-IT" sz="3200" b="1" i="1">
                <a:solidFill>
                  <a:srgbClr val="FF0066"/>
                </a:solidFill>
              </a:rPr>
              <a:t>dal</a:t>
            </a:r>
            <a:r>
              <a:rPr lang="it-IT"/>
              <a:t>  sistema  </a:t>
            </a:r>
            <a:r>
              <a:rPr lang="it-IT">
                <a:solidFill>
                  <a:schemeClr val="accent2"/>
                </a:solidFill>
              </a:rPr>
              <a:t>Negativo</a:t>
            </a:r>
            <a:r>
              <a:rPr lang="it-IT"/>
              <a:t> (decremento energetico)</a:t>
            </a:r>
          </a:p>
          <a:p>
            <a:pPr>
              <a:lnSpc>
                <a:spcPct val="94000"/>
              </a:lnSpc>
            </a:pPr>
            <a:r>
              <a:rPr lang="it-IT" b="1"/>
              <a:t>Lavoro</a:t>
            </a:r>
            <a:r>
              <a:rPr lang="it-IT"/>
              <a:t>  compiuto</a:t>
            </a:r>
          </a:p>
          <a:p>
            <a:pPr lvl="1">
              <a:lnSpc>
                <a:spcPct val="94000"/>
              </a:lnSpc>
            </a:pPr>
            <a:r>
              <a:rPr lang="it-IT" sz="3200" b="1" i="1">
                <a:solidFill>
                  <a:srgbClr val="FF0066"/>
                </a:solidFill>
              </a:rPr>
              <a:t>sul</a:t>
            </a:r>
            <a:r>
              <a:rPr lang="it-IT"/>
              <a:t> sistema  </a:t>
            </a:r>
            <a:r>
              <a:rPr lang="it-IT">
                <a:solidFill>
                  <a:schemeClr val="accent2"/>
                </a:solidFill>
              </a:rPr>
              <a:t>Negativo</a:t>
            </a:r>
            <a:r>
              <a:rPr lang="it-IT"/>
              <a:t> (incremento energetico)</a:t>
            </a:r>
          </a:p>
          <a:p>
            <a:pPr lvl="1">
              <a:lnSpc>
                <a:spcPct val="94000"/>
              </a:lnSpc>
            </a:pPr>
            <a:r>
              <a:rPr lang="it-IT" sz="3200" b="1" i="1">
                <a:solidFill>
                  <a:srgbClr val="FF0066"/>
                </a:solidFill>
              </a:rPr>
              <a:t>dal</a:t>
            </a:r>
            <a:r>
              <a:rPr lang="it-IT"/>
              <a:t> sistema  </a:t>
            </a:r>
            <a:r>
              <a:rPr lang="it-IT">
                <a:solidFill>
                  <a:srgbClr val="FF0066"/>
                </a:solidFill>
              </a:rPr>
              <a:t>Positivo</a:t>
            </a:r>
            <a:r>
              <a:rPr lang="it-IT"/>
              <a:t> (decremento energetico)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10" name="Rectangle 22"/>
          <p:cNvSpPr>
            <a:spLocks noGrp="1" noChangeArrowheads="1"/>
          </p:cNvSpPr>
          <p:nvPr>
            <p:ph type="title" sz="quarter"/>
          </p:nvPr>
        </p:nvSpPr>
        <p:spPr/>
        <p:txBody>
          <a:bodyPr/>
          <a:lstStyle/>
          <a:p>
            <a:pPr algn="ctr"/>
            <a:r>
              <a:rPr lang="it-IT"/>
              <a:t>Ciclo di Carnot</a:t>
            </a:r>
            <a:br>
              <a:rPr lang="it-IT"/>
            </a:br>
            <a:r>
              <a:rPr lang="it-IT" sz="2000" i="1"/>
              <a:t>Rendimento (conclusione)</a:t>
            </a:r>
          </a:p>
        </p:txBody>
      </p:sp>
      <p:graphicFrame>
        <p:nvGraphicFramePr>
          <p:cNvPr id="114700" name="Object 12"/>
          <p:cNvGraphicFramePr>
            <a:graphicFrameLocks noChangeAspect="1"/>
          </p:cNvGraphicFramePr>
          <p:nvPr>
            <p:ph sz="quarter" idx="1"/>
          </p:nvPr>
        </p:nvGraphicFramePr>
        <p:xfrm>
          <a:off x="1471613" y="4508500"/>
          <a:ext cx="6057900" cy="1800225"/>
        </p:xfrm>
        <a:graphic>
          <a:graphicData uri="http://schemas.openxmlformats.org/presentationml/2006/ole">
            <p:oleObj spid="_x0000_s114700" name="Equation" r:id="rId3" imgW="3162240" imgH="939600" progId="Equation.3">
              <p:embed/>
            </p:oleObj>
          </a:graphicData>
        </a:graphic>
      </p:graphicFrame>
      <p:graphicFrame>
        <p:nvGraphicFramePr>
          <p:cNvPr id="114703" name="Object 15"/>
          <p:cNvGraphicFramePr>
            <a:graphicFrameLocks noChangeAspect="1"/>
          </p:cNvGraphicFramePr>
          <p:nvPr>
            <p:ph sz="quarter" idx="2"/>
          </p:nvPr>
        </p:nvGraphicFramePr>
        <p:xfrm>
          <a:off x="4716463" y="2276475"/>
          <a:ext cx="3609975" cy="1079500"/>
        </p:xfrm>
        <a:graphic>
          <a:graphicData uri="http://schemas.openxmlformats.org/presentationml/2006/ole">
            <p:oleObj spid="_x0000_s114703" name="Equation" r:id="rId4" imgW="1612800" imgH="482400" progId="Equation.3">
              <p:embed/>
            </p:oleObj>
          </a:graphicData>
        </a:graphic>
      </p:graphicFrame>
      <p:graphicFrame>
        <p:nvGraphicFramePr>
          <p:cNvPr id="114706" name="Object 18"/>
          <p:cNvGraphicFramePr>
            <a:graphicFrameLocks noChangeAspect="1"/>
          </p:cNvGraphicFramePr>
          <p:nvPr>
            <p:ph sz="quarter" idx="3"/>
          </p:nvPr>
        </p:nvGraphicFramePr>
        <p:xfrm>
          <a:off x="684213" y="2276475"/>
          <a:ext cx="3494087" cy="1079500"/>
        </p:xfrm>
        <a:graphic>
          <a:graphicData uri="http://schemas.openxmlformats.org/presentationml/2006/ole">
            <p:oleObj spid="_x0000_s114706" name="Equation" r:id="rId5" imgW="1562040" imgH="482400" progId="Equation.3">
              <p:embed/>
            </p:oleObj>
          </a:graphicData>
        </a:graphic>
      </p:graphicFrame>
      <p:sp>
        <p:nvSpPr>
          <p:cNvPr id="114713" name="Text Box 25"/>
          <p:cNvSpPr txBox="1">
            <a:spLocks noChangeArrowheads="1"/>
          </p:cNvSpPr>
          <p:nvPr/>
        </p:nvSpPr>
        <p:spPr bwMode="auto">
          <a:xfrm>
            <a:off x="684213" y="1700213"/>
            <a:ext cx="7775575" cy="341312"/>
          </a:xfrm>
          <a:prstGeom prst="rect">
            <a:avLst/>
          </a:prstGeom>
          <a:noFill/>
          <a:ln w="9525">
            <a:noFill/>
            <a:miter lim="800000"/>
            <a:headEnd/>
            <a:tailEnd/>
          </a:ln>
          <a:effectLst/>
        </p:spPr>
        <p:txBody>
          <a:bodyPr>
            <a:spAutoFit/>
          </a:bodyPr>
          <a:lstStyle/>
          <a:p>
            <a:pPr>
              <a:spcBef>
                <a:spcPct val="50000"/>
              </a:spcBef>
            </a:pPr>
            <a:r>
              <a:rPr lang="it-IT" sz="2000" i="1">
                <a:solidFill>
                  <a:schemeClr val="tx1"/>
                </a:solidFill>
                <a:latin typeface="Tahoma" pitchFamily="34" charset="0"/>
              </a:rPr>
              <a:t>Nelle precedenti relazioni abbiamo ottenuto</a:t>
            </a:r>
          </a:p>
        </p:txBody>
      </p:sp>
      <p:sp>
        <p:nvSpPr>
          <p:cNvPr id="114714" name="Text Box 26"/>
          <p:cNvSpPr txBox="1">
            <a:spLocks noChangeArrowheads="1"/>
          </p:cNvSpPr>
          <p:nvPr/>
        </p:nvSpPr>
        <p:spPr bwMode="auto">
          <a:xfrm>
            <a:off x="611188" y="3716338"/>
            <a:ext cx="7775575" cy="590550"/>
          </a:xfrm>
          <a:prstGeom prst="rect">
            <a:avLst/>
          </a:prstGeom>
          <a:noFill/>
          <a:ln w="9525">
            <a:noFill/>
            <a:miter lim="800000"/>
            <a:headEnd/>
            <a:tailEnd/>
          </a:ln>
          <a:effectLst/>
        </p:spPr>
        <p:txBody>
          <a:bodyPr>
            <a:spAutoFit/>
          </a:bodyPr>
          <a:lstStyle/>
          <a:p>
            <a:pPr>
              <a:spcBef>
                <a:spcPct val="50000"/>
              </a:spcBef>
            </a:pPr>
            <a:r>
              <a:rPr lang="it-IT" sz="2000" i="1">
                <a:solidFill>
                  <a:schemeClr val="tx1"/>
                </a:solidFill>
                <a:latin typeface="Tahoma" pitchFamily="34" charset="0"/>
              </a:rPr>
              <a:t>da cui dividendo membro a membro otteniamo il rendimento del ciclo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a:r>
              <a:rPr lang="it-IT"/>
              <a:t>Ciclo di Carnot</a:t>
            </a:r>
          </a:p>
        </p:txBody>
      </p:sp>
      <p:sp>
        <p:nvSpPr>
          <p:cNvPr id="95235" name="Rectangle 3"/>
          <p:cNvSpPr>
            <a:spLocks noGrp="1" noChangeArrowheads="1"/>
          </p:cNvSpPr>
          <p:nvPr>
            <p:ph type="body" sz="half" idx="1"/>
          </p:nvPr>
        </p:nvSpPr>
        <p:spPr>
          <a:xfrm>
            <a:off x="457200" y="1604963"/>
            <a:ext cx="8075613" cy="4524375"/>
          </a:xfrm>
        </p:spPr>
        <p:txBody>
          <a:bodyPr/>
          <a:lstStyle/>
          <a:p>
            <a:pPr marL="342900" indent="-342900">
              <a:lnSpc>
                <a:spcPct val="100000"/>
              </a:lnSpc>
              <a:spcBef>
                <a:spcPct val="20000"/>
              </a:spcBef>
              <a:buClr>
                <a:srgbClr val="000000"/>
              </a:buClr>
              <a:buSzPct val="100000"/>
              <a:buFont typeface="Times New Roman" pitchFamily="18" charset="0"/>
              <a:buChar char="•"/>
            </a:pPr>
            <a:r>
              <a:rPr lang="it-IT"/>
              <a:t>Nessun ciclo può essere più efficiente del ciclo di Carnot (senza violare la 2</a:t>
            </a:r>
            <a:r>
              <a:rPr lang="it-IT" baseline="30000"/>
              <a:t>a</a:t>
            </a:r>
            <a:r>
              <a:rPr lang="it-IT"/>
              <a:t> legge della termodinamica)</a:t>
            </a:r>
          </a:p>
          <a:p>
            <a:pPr marL="342900" indent="-342900">
              <a:lnSpc>
                <a:spcPct val="100000"/>
              </a:lnSpc>
              <a:spcBef>
                <a:spcPct val="20000"/>
              </a:spcBef>
              <a:buClr>
                <a:srgbClr val="000000"/>
              </a:buClr>
              <a:buSzPct val="100000"/>
              <a:buFont typeface="Times New Roman" pitchFamily="18" charset="0"/>
              <a:buChar char="•"/>
            </a:pPr>
            <a:r>
              <a:rPr lang="it-IT"/>
              <a:t>Il rendimento di una macchina di Carnot dipende solo dalle temperature dei due termostati (non dipende dalla sostanza usata)</a:t>
            </a:r>
          </a:p>
          <a:p>
            <a:pPr marL="342900" indent="-342900">
              <a:lnSpc>
                <a:spcPct val="100000"/>
              </a:lnSpc>
              <a:spcBef>
                <a:spcPct val="75000"/>
              </a:spcBef>
              <a:buClr>
                <a:srgbClr val="000000"/>
              </a:buClr>
              <a:buSzPct val="100000"/>
              <a:buFont typeface="Times New Roman" pitchFamily="18" charset="0"/>
              <a:buChar char="•"/>
            </a:pPr>
            <a:r>
              <a:rPr lang="it-IT"/>
              <a:t>Rendimento  </a:t>
            </a:r>
            <a:r>
              <a:rPr lang="it-IT" baseline="-25000"/>
              <a:t>                                      </a:t>
            </a:r>
            <a:r>
              <a:rPr lang="it-IT" sz="2400"/>
              <a:t>con T</a:t>
            </a:r>
            <a:r>
              <a:rPr lang="it-IT" sz="2400" baseline="-25000"/>
              <a:t>ab</a:t>
            </a:r>
            <a:r>
              <a:rPr lang="it-IT" sz="2400"/>
              <a:t>&gt;T</a:t>
            </a:r>
            <a:r>
              <a:rPr lang="it-IT" sz="2400" baseline="-25000"/>
              <a:t>cd</a:t>
            </a:r>
          </a:p>
        </p:txBody>
      </p:sp>
      <p:graphicFrame>
        <p:nvGraphicFramePr>
          <p:cNvPr id="95236" name="Object 4"/>
          <p:cNvGraphicFramePr>
            <a:graphicFrameLocks noChangeAspect="1"/>
          </p:cNvGraphicFramePr>
          <p:nvPr>
            <p:ph sz="half" idx="2"/>
          </p:nvPr>
        </p:nvGraphicFramePr>
        <p:xfrm>
          <a:off x="3432175" y="5313363"/>
          <a:ext cx="2566988" cy="890587"/>
        </p:xfrm>
        <a:graphic>
          <a:graphicData uri="http://schemas.openxmlformats.org/presentationml/2006/ole">
            <p:oleObj spid="_x0000_s95236" name="Equation" r:id="rId3" imgW="1244520" imgH="4316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it-IT" sz="3200"/>
              <a:t>Teorema di Carnot</a:t>
            </a:r>
          </a:p>
        </p:txBody>
      </p:sp>
      <p:sp>
        <p:nvSpPr>
          <p:cNvPr id="145411" name="Rectangle 3"/>
          <p:cNvSpPr>
            <a:spLocks noGrp="1" noChangeArrowheads="1"/>
          </p:cNvSpPr>
          <p:nvPr>
            <p:ph type="body" idx="1"/>
          </p:nvPr>
        </p:nvSpPr>
        <p:spPr>
          <a:xfrm>
            <a:off x="539750" y="1557338"/>
            <a:ext cx="7931150" cy="1871662"/>
          </a:xfrm>
        </p:spPr>
        <p:txBody>
          <a:bodyPr/>
          <a:lstStyle/>
          <a:p>
            <a:pPr marL="0" indent="0">
              <a:lnSpc>
                <a:spcPct val="90000"/>
              </a:lnSpc>
              <a:buFont typeface="Wingdings" pitchFamily="2" charset="2"/>
              <a:buNone/>
            </a:pPr>
            <a:r>
              <a:rPr lang="it-IT" sz="3000"/>
              <a:t>Tra tutte le macchine termiche che utilizzano due sorgenti di calore a temperature T</a:t>
            </a:r>
            <a:r>
              <a:rPr lang="it-IT" sz="3000" baseline="-25000"/>
              <a:t>C</a:t>
            </a:r>
            <a:r>
              <a:rPr lang="it-IT" sz="3000"/>
              <a:t>&gt;T</a:t>
            </a:r>
            <a:r>
              <a:rPr lang="it-IT" sz="3000" baseline="-25000"/>
              <a:t>F </a:t>
            </a:r>
            <a:r>
              <a:rPr lang="it-IT" sz="3000"/>
              <a:t>la macchina di Carnot è quella che ha il massimo rendimento  </a:t>
            </a:r>
            <a:r>
              <a:rPr lang="it-IT" sz="3000">
                <a:sym typeface="Symbol" pitchFamily="18" charset="2"/>
              </a:rPr>
              <a:t>  </a:t>
            </a:r>
            <a:r>
              <a:rPr lang="it-IT" sz="3000" baseline="-25000">
                <a:sym typeface="Symbol" pitchFamily="18" charset="2"/>
              </a:rPr>
              <a:t>c</a:t>
            </a:r>
          </a:p>
        </p:txBody>
      </p:sp>
      <p:pic>
        <p:nvPicPr>
          <p:cNvPr id="145412" name="Picture 4" descr="CicloCarnot"/>
          <p:cNvPicPr>
            <a:picLocks noChangeAspect="1" noChangeArrowheads="1"/>
          </p:cNvPicPr>
          <p:nvPr/>
        </p:nvPicPr>
        <p:blipFill>
          <a:blip r:embed="rId2"/>
          <a:srcRect/>
          <a:stretch>
            <a:fillRect/>
          </a:stretch>
        </p:blipFill>
        <p:spPr bwMode="auto">
          <a:xfrm>
            <a:off x="3419475" y="3429000"/>
            <a:ext cx="3144838" cy="265747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it-IT" sz="3200" i="1"/>
              <a:t>Ciclo e teorema di Carnot</a:t>
            </a:r>
            <a:r>
              <a:rPr lang="it-IT" sz="3200"/>
              <a:t/>
            </a:r>
            <a:br>
              <a:rPr lang="it-IT" sz="3200"/>
            </a:br>
            <a:r>
              <a:rPr lang="it-IT" sz="2000" i="1"/>
              <a:t>Conseguenze importanti</a:t>
            </a:r>
          </a:p>
        </p:txBody>
      </p:sp>
      <p:sp>
        <p:nvSpPr>
          <p:cNvPr id="91139" name="Rectangle 3"/>
          <p:cNvSpPr>
            <a:spLocks noGrp="1" noChangeArrowheads="1"/>
          </p:cNvSpPr>
          <p:nvPr>
            <p:ph type="body" idx="1"/>
          </p:nvPr>
        </p:nvSpPr>
        <p:spPr>
          <a:xfrm>
            <a:off x="539750" y="1700213"/>
            <a:ext cx="8223250" cy="4681537"/>
          </a:xfrm>
        </p:spPr>
        <p:txBody>
          <a:bodyPr/>
          <a:lstStyle/>
          <a:p>
            <a:pPr>
              <a:lnSpc>
                <a:spcPct val="90000"/>
              </a:lnSpc>
            </a:pPr>
            <a:r>
              <a:rPr lang="it-IT" sz="2800"/>
              <a:t>La macchina di Carnot è un caso particolare di </a:t>
            </a:r>
            <a:r>
              <a:rPr lang="it-IT" sz="2800" b="1" i="1"/>
              <a:t>macchina reversibile</a:t>
            </a:r>
          </a:p>
          <a:p>
            <a:pPr>
              <a:lnSpc>
                <a:spcPct val="90000"/>
              </a:lnSpc>
            </a:pPr>
            <a:r>
              <a:rPr lang="it-IT" sz="2800"/>
              <a:t>Il risultato ottenuto con il ciclo di Carnot può essere esteso a tutte le </a:t>
            </a:r>
            <a:r>
              <a:rPr lang="it-IT" sz="2800" b="1" i="1"/>
              <a:t>macchine termiche reversibili</a:t>
            </a:r>
          </a:p>
          <a:p>
            <a:pPr>
              <a:lnSpc>
                <a:spcPct val="90000"/>
              </a:lnSpc>
            </a:pPr>
            <a:r>
              <a:rPr lang="it-IT" sz="2800"/>
              <a:t>L’uguaglianza nella relazione </a:t>
            </a:r>
            <a:r>
              <a:rPr lang="it-IT" sz="2800" b="1">
                <a:sym typeface="Symbol" pitchFamily="18" charset="2"/>
              </a:rPr>
              <a:t>  </a:t>
            </a:r>
            <a:r>
              <a:rPr lang="it-IT" sz="2800" b="1" baseline="-25000">
                <a:sym typeface="Symbol" pitchFamily="18" charset="2"/>
              </a:rPr>
              <a:t>c</a:t>
            </a:r>
            <a:r>
              <a:rPr lang="it-IT" sz="2800"/>
              <a:t> vale solo per </a:t>
            </a:r>
            <a:r>
              <a:rPr lang="it-IT" sz="2800" u="sng"/>
              <a:t>macchine reversibili</a:t>
            </a:r>
          </a:p>
          <a:p>
            <a:pPr>
              <a:lnSpc>
                <a:spcPct val="90000"/>
              </a:lnSpc>
            </a:pPr>
            <a:r>
              <a:rPr lang="it-IT" sz="2800">
                <a:solidFill>
                  <a:schemeClr val="tx1"/>
                </a:solidFill>
              </a:rPr>
              <a:t>Una macchina termica può trasformare </a:t>
            </a:r>
            <a:r>
              <a:rPr lang="it-IT" sz="2800" u="sng">
                <a:solidFill>
                  <a:schemeClr val="tx1"/>
                </a:solidFill>
              </a:rPr>
              <a:t>solo una parte</a:t>
            </a:r>
            <a:r>
              <a:rPr lang="it-IT" sz="2800">
                <a:solidFill>
                  <a:schemeClr val="tx1"/>
                </a:solidFill>
              </a:rPr>
              <a:t> dell’energia interna in lavoro</a:t>
            </a:r>
          </a:p>
          <a:p>
            <a:pPr>
              <a:lnSpc>
                <a:spcPct val="90000"/>
              </a:lnSpc>
            </a:pPr>
            <a:r>
              <a:rPr lang="it-IT" sz="2800"/>
              <a:t>Una macchina termica può lavorare solo se sono presenti </a:t>
            </a:r>
            <a:r>
              <a:rPr lang="it-IT" sz="2800" u="sng">
                <a:solidFill>
                  <a:schemeClr val="tx2"/>
                </a:solidFill>
              </a:rPr>
              <a:t>differenze di temperatura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a:r>
              <a:rPr lang="it-IT"/>
              <a:t>Una nota sui segni</a:t>
            </a:r>
          </a:p>
        </p:txBody>
      </p:sp>
      <p:sp>
        <p:nvSpPr>
          <p:cNvPr id="142339" name="Rectangle 3"/>
          <p:cNvSpPr>
            <a:spLocks noGrp="1" noChangeArrowheads="1"/>
          </p:cNvSpPr>
          <p:nvPr>
            <p:ph type="body" idx="1"/>
          </p:nvPr>
        </p:nvSpPr>
        <p:spPr>
          <a:xfrm>
            <a:off x="755650" y="2133600"/>
            <a:ext cx="7488238" cy="3529013"/>
          </a:xfrm>
        </p:spPr>
        <p:txBody>
          <a:bodyPr/>
          <a:lstStyle/>
          <a:p>
            <a:pPr marL="0" indent="0">
              <a:buFont typeface="Wingdings" pitchFamily="2" charset="2"/>
              <a:buNone/>
            </a:pPr>
            <a:r>
              <a:rPr lang="it-IT"/>
              <a:t>Per una macchina termica che scambia calore tra due temperature (T</a:t>
            </a:r>
            <a:r>
              <a:rPr lang="it-IT" baseline="-25000"/>
              <a:t>c</a:t>
            </a:r>
            <a:r>
              <a:rPr lang="it-IT"/>
              <a:t> &gt; T</a:t>
            </a:r>
            <a:r>
              <a:rPr lang="it-IT" baseline="-25000"/>
              <a:t>f</a:t>
            </a:r>
            <a:r>
              <a:rPr lang="it-IT"/>
              <a:t>) con Q</a:t>
            </a:r>
            <a:r>
              <a:rPr lang="it-IT" baseline="-25000"/>
              <a:t>c</a:t>
            </a:r>
            <a:r>
              <a:rPr lang="it-IT"/>
              <a:t> </a:t>
            </a:r>
            <a:r>
              <a:rPr lang="it-IT" u="sng"/>
              <a:t>positivo</a:t>
            </a:r>
            <a:r>
              <a:rPr lang="it-IT"/>
              <a:t>  e  Q</a:t>
            </a:r>
            <a:r>
              <a:rPr lang="it-IT" baseline="-25000"/>
              <a:t>f</a:t>
            </a:r>
            <a:r>
              <a:rPr lang="it-IT"/>
              <a:t> è </a:t>
            </a:r>
            <a:r>
              <a:rPr lang="it-IT" u="sng"/>
              <a:t>negativo</a:t>
            </a:r>
            <a:r>
              <a:rPr lang="it-IT"/>
              <a:t>, la somma (algebrica) dei valori di Q può essere scritta</a:t>
            </a:r>
          </a:p>
          <a:p>
            <a:pPr marL="0" indent="0" algn="ctr">
              <a:buFont typeface="Wingdings" pitchFamily="2" charset="2"/>
              <a:buNone/>
            </a:pPr>
            <a:r>
              <a:rPr lang="it-IT"/>
              <a:t>L = |Q</a:t>
            </a:r>
            <a:r>
              <a:rPr lang="it-IT" baseline="-25000"/>
              <a:t>c</a:t>
            </a:r>
            <a:r>
              <a:rPr lang="it-IT"/>
              <a:t>| - |Q</a:t>
            </a:r>
            <a:r>
              <a:rPr lang="it-IT" baseline="-25000"/>
              <a:t>f</a:t>
            </a:r>
            <a:r>
              <a:rPr lang="it-IT"/>
              <a:t>|  oppure  L = Q</a:t>
            </a:r>
            <a:r>
              <a:rPr lang="it-IT" baseline="-25000"/>
              <a:t>c</a:t>
            </a:r>
            <a:r>
              <a:rPr lang="it-IT"/>
              <a:t> + Q</a:t>
            </a:r>
            <a:r>
              <a:rPr lang="it-IT" baseline="-25000"/>
              <a:t>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sz="quarter"/>
          </p:nvPr>
        </p:nvSpPr>
        <p:spPr/>
        <p:txBody>
          <a:bodyPr/>
          <a:lstStyle/>
          <a:p>
            <a:pPr algn="ctr"/>
            <a:r>
              <a:rPr lang="it-IT"/>
              <a:t>Teorema di Clausius </a:t>
            </a:r>
            <a:r>
              <a:rPr lang="it-IT" baseline="-25000"/>
              <a:t>1</a:t>
            </a:r>
          </a:p>
        </p:txBody>
      </p:sp>
      <p:graphicFrame>
        <p:nvGraphicFramePr>
          <p:cNvPr id="143364" name="Object 4"/>
          <p:cNvGraphicFramePr>
            <a:graphicFrameLocks noChangeAspect="1"/>
          </p:cNvGraphicFramePr>
          <p:nvPr>
            <p:ph sz="quarter" idx="1"/>
          </p:nvPr>
        </p:nvGraphicFramePr>
        <p:xfrm>
          <a:off x="1698625" y="1773238"/>
          <a:ext cx="3173413" cy="900112"/>
        </p:xfrm>
        <a:graphic>
          <a:graphicData uri="http://schemas.openxmlformats.org/presentationml/2006/ole">
            <p:oleObj spid="_x0000_s143364" name="Equation" r:id="rId3" imgW="1790640" imgH="507960" progId="Equation.3">
              <p:embed/>
            </p:oleObj>
          </a:graphicData>
        </a:graphic>
      </p:graphicFrame>
      <p:graphicFrame>
        <p:nvGraphicFramePr>
          <p:cNvPr id="143367" name="Object 7"/>
          <p:cNvGraphicFramePr>
            <a:graphicFrameLocks noChangeAspect="1"/>
          </p:cNvGraphicFramePr>
          <p:nvPr>
            <p:ph sz="quarter" idx="2"/>
          </p:nvPr>
        </p:nvGraphicFramePr>
        <p:xfrm>
          <a:off x="1692275" y="2852738"/>
          <a:ext cx="1587500" cy="900112"/>
        </p:xfrm>
        <a:graphic>
          <a:graphicData uri="http://schemas.openxmlformats.org/presentationml/2006/ole">
            <p:oleObj spid="_x0000_s143367" name="Equation" r:id="rId4" imgW="761760" imgH="431640" progId="Equation.3">
              <p:embed/>
            </p:oleObj>
          </a:graphicData>
        </a:graphic>
      </p:graphicFrame>
      <p:graphicFrame>
        <p:nvGraphicFramePr>
          <p:cNvPr id="143370" name="Object 10"/>
          <p:cNvGraphicFramePr>
            <a:graphicFrameLocks noChangeAspect="1"/>
          </p:cNvGraphicFramePr>
          <p:nvPr>
            <p:ph sz="quarter" idx="3"/>
          </p:nvPr>
        </p:nvGraphicFramePr>
        <p:xfrm>
          <a:off x="4572000" y="5013325"/>
          <a:ext cx="1849438" cy="900113"/>
        </p:xfrm>
        <a:graphic>
          <a:graphicData uri="http://schemas.openxmlformats.org/presentationml/2006/ole">
            <p:oleObj spid="_x0000_s143370" name="Equation" r:id="rId5" imgW="965160" imgH="469800" progId="Equation.3">
              <p:embed/>
            </p:oleObj>
          </a:graphicData>
        </a:graphic>
      </p:graphicFrame>
      <p:sp>
        <p:nvSpPr>
          <p:cNvPr id="143366" name="Text Box 6"/>
          <p:cNvSpPr txBox="1">
            <a:spLocks noChangeArrowheads="1"/>
          </p:cNvSpPr>
          <p:nvPr/>
        </p:nvSpPr>
        <p:spPr bwMode="auto">
          <a:xfrm>
            <a:off x="5289550" y="1989138"/>
            <a:ext cx="2520950" cy="590550"/>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Generica macchina termica</a:t>
            </a:r>
          </a:p>
        </p:txBody>
      </p:sp>
      <p:sp>
        <p:nvSpPr>
          <p:cNvPr id="143369" name="Text Box 9"/>
          <p:cNvSpPr txBox="1">
            <a:spLocks noChangeArrowheads="1"/>
          </p:cNvSpPr>
          <p:nvPr/>
        </p:nvSpPr>
        <p:spPr bwMode="auto">
          <a:xfrm>
            <a:off x="5289550" y="3141663"/>
            <a:ext cx="2520950" cy="590550"/>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Macchina termica reversibile</a:t>
            </a:r>
          </a:p>
        </p:txBody>
      </p:sp>
      <p:graphicFrame>
        <p:nvGraphicFramePr>
          <p:cNvPr id="143378" name="Object 18"/>
          <p:cNvGraphicFramePr>
            <a:graphicFrameLocks noChangeAspect="1"/>
          </p:cNvGraphicFramePr>
          <p:nvPr>
            <p:ph sz="quarter" idx="4"/>
          </p:nvPr>
        </p:nvGraphicFramePr>
        <p:xfrm>
          <a:off x="1763713" y="4076700"/>
          <a:ext cx="1439862" cy="539750"/>
        </p:xfrm>
        <a:graphic>
          <a:graphicData uri="http://schemas.openxmlformats.org/presentationml/2006/ole">
            <p:oleObj spid="_x0000_s143378" name="Equation" r:id="rId6" imgW="609480" imgH="228600" progId="Equation.3">
              <p:embed/>
            </p:oleObj>
          </a:graphicData>
        </a:graphic>
      </p:graphicFrame>
      <p:sp>
        <p:nvSpPr>
          <p:cNvPr id="143380" name="Text Box 20"/>
          <p:cNvSpPr txBox="1">
            <a:spLocks noChangeArrowheads="1"/>
          </p:cNvSpPr>
          <p:nvPr/>
        </p:nvSpPr>
        <p:spPr bwMode="auto">
          <a:xfrm>
            <a:off x="5289550" y="4221163"/>
            <a:ext cx="2520950" cy="341312"/>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Teorema di Carnot</a:t>
            </a:r>
          </a:p>
        </p:txBody>
      </p:sp>
      <p:sp>
        <p:nvSpPr>
          <p:cNvPr id="143381" name="Text Box 21"/>
          <p:cNvSpPr txBox="1">
            <a:spLocks noChangeArrowheads="1"/>
          </p:cNvSpPr>
          <p:nvPr/>
        </p:nvSpPr>
        <p:spPr bwMode="auto">
          <a:xfrm>
            <a:off x="1619250" y="5300663"/>
            <a:ext cx="2736850" cy="341312"/>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Sostituendo si ottiene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sz="quarter"/>
          </p:nvPr>
        </p:nvSpPr>
        <p:spPr/>
        <p:txBody>
          <a:bodyPr/>
          <a:lstStyle/>
          <a:p>
            <a:pPr algn="ctr"/>
            <a:r>
              <a:rPr lang="it-IT"/>
              <a:t>Teorema di Clausius </a:t>
            </a:r>
            <a:r>
              <a:rPr lang="it-IT" baseline="-25000"/>
              <a:t>2</a:t>
            </a:r>
          </a:p>
        </p:txBody>
      </p:sp>
      <p:graphicFrame>
        <p:nvGraphicFramePr>
          <p:cNvPr id="150533" name="Object 5"/>
          <p:cNvGraphicFramePr>
            <a:graphicFrameLocks noChangeAspect="1"/>
          </p:cNvGraphicFramePr>
          <p:nvPr>
            <p:ph sz="quarter" idx="3"/>
          </p:nvPr>
        </p:nvGraphicFramePr>
        <p:xfrm>
          <a:off x="1619250" y="2205038"/>
          <a:ext cx="2216150" cy="1079500"/>
        </p:xfrm>
        <a:graphic>
          <a:graphicData uri="http://schemas.openxmlformats.org/presentationml/2006/ole">
            <p:oleObj spid="_x0000_s150533" name="Equation" r:id="rId3" imgW="965160" imgH="469800" progId="Equation.3">
              <p:embed/>
            </p:oleObj>
          </a:graphicData>
        </a:graphic>
      </p:graphicFrame>
      <p:sp>
        <p:nvSpPr>
          <p:cNvPr id="150535" name="Text Box 7"/>
          <p:cNvSpPr txBox="1">
            <a:spLocks noChangeArrowheads="1"/>
          </p:cNvSpPr>
          <p:nvPr/>
        </p:nvSpPr>
        <p:spPr bwMode="auto">
          <a:xfrm>
            <a:off x="2124075" y="1628775"/>
            <a:ext cx="4968875" cy="341313"/>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e con successivi e semplici passaggi …</a:t>
            </a:r>
          </a:p>
        </p:txBody>
      </p:sp>
      <p:graphicFrame>
        <p:nvGraphicFramePr>
          <p:cNvPr id="150536" name="Object 8"/>
          <p:cNvGraphicFramePr>
            <a:graphicFrameLocks noChangeAspect="1"/>
          </p:cNvGraphicFramePr>
          <p:nvPr>
            <p:ph sz="quarter" idx="4"/>
          </p:nvPr>
        </p:nvGraphicFramePr>
        <p:xfrm>
          <a:off x="5757863" y="2133600"/>
          <a:ext cx="1403350" cy="1081088"/>
        </p:xfrm>
        <a:graphic>
          <a:graphicData uri="http://schemas.openxmlformats.org/presentationml/2006/ole">
            <p:oleObj spid="_x0000_s150536" name="Equation" r:id="rId4" imgW="609480" imgH="469800" progId="Equation.3">
              <p:embed/>
            </p:oleObj>
          </a:graphicData>
        </a:graphic>
      </p:graphicFrame>
      <p:graphicFrame>
        <p:nvGraphicFramePr>
          <p:cNvPr id="150537" name="Object 9"/>
          <p:cNvGraphicFramePr>
            <a:graphicFrameLocks noChangeAspect="1"/>
          </p:cNvGraphicFramePr>
          <p:nvPr/>
        </p:nvGraphicFramePr>
        <p:xfrm>
          <a:off x="1619250" y="3644900"/>
          <a:ext cx="1622425" cy="1081088"/>
        </p:xfrm>
        <a:graphic>
          <a:graphicData uri="http://schemas.openxmlformats.org/presentationml/2006/ole">
            <p:oleObj spid="_x0000_s150537" name="Equation" r:id="rId5" imgW="685800" imgH="457200" progId="Equation.3">
              <p:embed/>
            </p:oleObj>
          </a:graphicData>
        </a:graphic>
      </p:graphicFrame>
      <p:graphicFrame>
        <p:nvGraphicFramePr>
          <p:cNvPr id="150538" name="Object 10"/>
          <p:cNvGraphicFramePr>
            <a:graphicFrameLocks noChangeAspect="1"/>
          </p:cNvGraphicFramePr>
          <p:nvPr/>
        </p:nvGraphicFramePr>
        <p:xfrm>
          <a:off x="5757863" y="3644900"/>
          <a:ext cx="2101850" cy="1079500"/>
        </p:xfrm>
        <a:graphic>
          <a:graphicData uri="http://schemas.openxmlformats.org/presentationml/2006/ole">
            <p:oleObj spid="_x0000_s150538" name="Equation" r:id="rId6" imgW="888840" imgH="457200" progId="Equation.3">
              <p:embed/>
            </p:oleObj>
          </a:graphicData>
        </a:graphic>
      </p:graphicFrame>
      <p:graphicFrame>
        <p:nvGraphicFramePr>
          <p:cNvPr id="150539" name="Object 11"/>
          <p:cNvGraphicFramePr>
            <a:graphicFrameLocks noChangeAspect="1"/>
          </p:cNvGraphicFramePr>
          <p:nvPr/>
        </p:nvGraphicFramePr>
        <p:xfrm>
          <a:off x="5757863" y="4941888"/>
          <a:ext cx="2005012" cy="1081087"/>
        </p:xfrm>
        <a:graphic>
          <a:graphicData uri="http://schemas.openxmlformats.org/presentationml/2006/ole">
            <p:oleObj spid="_x0000_s150539" name="Equation" r:id="rId7" imgW="799920" imgH="431640" progId="Equation.3">
              <p:embed/>
            </p:oleObj>
          </a:graphicData>
        </a:graphic>
      </p:graphicFrame>
      <p:graphicFrame>
        <p:nvGraphicFramePr>
          <p:cNvPr id="150542" name="Object 14"/>
          <p:cNvGraphicFramePr>
            <a:graphicFrameLocks noChangeAspect="1"/>
          </p:cNvGraphicFramePr>
          <p:nvPr/>
        </p:nvGraphicFramePr>
        <p:xfrm>
          <a:off x="1573213" y="4910138"/>
          <a:ext cx="2249487" cy="1079500"/>
        </p:xfrm>
        <a:graphic>
          <a:graphicData uri="http://schemas.openxmlformats.org/presentationml/2006/ole">
            <p:oleObj spid="_x0000_s150542" name="Equation" r:id="rId8" imgW="952200" imgH="4572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ctr"/>
            <a:r>
              <a:rPr lang="it-IT"/>
              <a:t>Teorema di Clausius </a:t>
            </a:r>
            <a:r>
              <a:rPr lang="it-IT" baseline="-25000"/>
              <a:t>3</a:t>
            </a:r>
          </a:p>
        </p:txBody>
      </p:sp>
      <p:sp>
        <p:nvSpPr>
          <p:cNvPr id="151555" name="Rectangle 3"/>
          <p:cNvSpPr>
            <a:spLocks noGrp="1" noChangeArrowheads="1"/>
          </p:cNvSpPr>
          <p:nvPr>
            <p:ph type="body" sz="half" idx="1"/>
          </p:nvPr>
        </p:nvSpPr>
        <p:spPr>
          <a:xfrm>
            <a:off x="457200" y="1604963"/>
            <a:ext cx="7931150" cy="1176337"/>
          </a:xfrm>
        </p:spPr>
        <p:txBody>
          <a:bodyPr/>
          <a:lstStyle/>
          <a:p>
            <a:pPr marL="0" indent="0">
              <a:lnSpc>
                <a:spcPct val="100000"/>
              </a:lnSpc>
              <a:spcBef>
                <a:spcPct val="20000"/>
              </a:spcBef>
              <a:buClr>
                <a:srgbClr val="000000"/>
              </a:buClr>
              <a:buSzPct val="100000"/>
              <a:buFont typeface="Times New Roman" pitchFamily="18" charset="0"/>
              <a:buNone/>
            </a:pPr>
            <a:r>
              <a:rPr lang="it-IT" sz="2600"/>
              <a:t>Si può dimostrare che relazione ottenuta può essere estesa a macchine termiche che scambiano calore con </a:t>
            </a:r>
            <a:r>
              <a:rPr lang="it-IT" sz="2600" i="1"/>
              <a:t>n</a:t>
            </a:r>
            <a:r>
              <a:rPr lang="it-IT" sz="2600"/>
              <a:t> sorgenti (n</a:t>
            </a:r>
            <a:r>
              <a:rPr lang="it-IT" sz="2600">
                <a:sym typeface="Symbol" pitchFamily="18" charset="2"/>
              </a:rPr>
              <a:t>2)</a:t>
            </a:r>
          </a:p>
        </p:txBody>
      </p:sp>
      <p:graphicFrame>
        <p:nvGraphicFramePr>
          <p:cNvPr id="151556" name="Object 4"/>
          <p:cNvGraphicFramePr>
            <a:graphicFrameLocks noChangeAspect="1"/>
          </p:cNvGraphicFramePr>
          <p:nvPr>
            <p:ph sz="quarter" idx="2"/>
          </p:nvPr>
        </p:nvGraphicFramePr>
        <p:xfrm>
          <a:off x="971550" y="3357563"/>
          <a:ext cx="1544638" cy="1081087"/>
        </p:xfrm>
        <a:graphic>
          <a:graphicData uri="http://schemas.openxmlformats.org/presentationml/2006/ole">
            <p:oleObj spid="_x0000_s151556" name="Equation" r:id="rId3" imgW="634680" imgH="444240" progId="Equation.3">
              <p:embed/>
            </p:oleObj>
          </a:graphicData>
        </a:graphic>
      </p:graphicFrame>
      <p:sp>
        <p:nvSpPr>
          <p:cNvPr id="151558" name="Text Box 6"/>
          <p:cNvSpPr txBox="1">
            <a:spLocks noChangeArrowheads="1"/>
          </p:cNvSpPr>
          <p:nvPr/>
        </p:nvSpPr>
        <p:spPr bwMode="auto">
          <a:xfrm>
            <a:off x="3635375" y="3573463"/>
            <a:ext cx="3527425" cy="392112"/>
          </a:xfrm>
          <a:prstGeom prst="rect">
            <a:avLst/>
          </a:prstGeom>
          <a:noFill/>
          <a:ln w="9525">
            <a:noFill/>
            <a:miter lim="800000"/>
            <a:headEnd/>
            <a:tailEnd/>
          </a:ln>
          <a:effectLst/>
        </p:spPr>
        <p:txBody>
          <a:bodyPr>
            <a:spAutoFit/>
          </a:bodyPr>
          <a:lstStyle/>
          <a:p>
            <a:pPr>
              <a:spcBef>
                <a:spcPct val="50000"/>
              </a:spcBef>
            </a:pPr>
            <a:r>
              <a:rPr lang="it-IT" b="1" i="1">
                <a:solidFill>
                  <a:schemeClr val="tx1"/>
                </a:solidFill>
                <a:latin typeface="Tahoma" pitchFamily="34" charset="0"/>
              </a:rPr>
              <a:t>Teorema di Clausius</a:t>
            </a:r>
          </a:p>
        </p:txBody>
      </p:sp>
      <p:sp>
        <p:nvSpPr>
          <p:cNvPr id="151559" name="Text Box 7"/>
          <p:cNvSpPr txBox="1">
            <a:spLocks noChangeArrowheads="1"/>
          </p:cNvSpPr>
          <p:nvPr/>
        </p:nvSpPr>
        <p:spPr bwMode="auto">
          <a:xfrm>
            <a:off x="2771775" y="4149725"/>
            <a:ext cx="5759450" cy="341313"/>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L’uguaglianza vale solo con </a:t>
            </a:r>
            <a:r>
              <a:rPr lang="it-IT" sz="2000" i="1">
                <a:solidFill>
                  <a:schemeClr val="tx1"/>
                </a:solidFill>
                <a:latin typeface="Tahoma" pitchFamily="34" charset="0"/>
              </a:rPr>
              <a:t>macchine reversibili</a:t>
            </a:r>
          </a:p>
        </p:txBody>
      </p:sp>
      <p:sp>
        <p:nvSpPr>
          <p:cNvPr id="151560" name="Text Box 8"/>
          <p:cNvSpPr txBox="1">
            <a:spLocks noChangeArrowheads="1"/>
          </p:cNvSpPr>
          <p:nvPr/>
        </p:nvSpPr>
        <p:spPr bwMode="auto">
          <a:xfrm>
            <a:off x="323850" y="5157788"/>
            <a:ext cx="6048375" cy="1068387"/>
          </a:xfrm>
          <a:prstGeom prst="rect">
            <a:avLst/>
          </a:prstGeom>
          <a:noFill/>
          <a:ln w="9525">
            <a:noFill/>
            <a:miter lim="800000"/>
            <a:headEnd/>
            <a:tailEnd/>
          </a:ln>
          <a:effectLst/>
        </p:spPr>
        <p:txBody>
          <a:bodyPr>
            <a:spAutoFit/>
          </a:bodyPr>
          <a:lstStyle/>
          <a:p>
            <a:pPr algn="l">
              <a:spcBef>
                <a:spcPct val="50000"/>
              </a:spcBef>
            </a:pPr>
            <a:r>
              <a:rPr lang="it-IT" sz="2600">
                <a:solidFill>
                  <a:schemeClr val="tx1"/>
                </a:solidFill>
                <a:latin typeface="Tahoma" pitchFamily="34" charset="0"/>
              </a:rPr>
              <a:t>Se le sorgenti sono infinite, con scambi di calore infinitesimali, la sommatoria viene sostituita con un </a:t>
            </a:r>
            <a:r>
              <a:rPr lang="it-IT" sz="2600" i="1">
                <a:solidFill>
                  <a:schemeClr val="tx1"/>
                </a:solidFill>
                <a:latin typeface="Tahoma" pitchFamily="34" charset="0"/>
              </a:rPr>
              <a:t>integrale di ciclo</a:t>
            </a:r>
          </a:p>
        </p:txBody>
      </p:sp>
      <p:graphicFrame>
        <p:nvGraphicFramePr>
          <p:cNvPr id="151561" name="Object 9"/>
          <p:cNvGraphicFramePr>
            <a:graphicFrameLocks noChangeAspect="1"/>
          </p:cNvGraphicFramePr>
          <p:nvPr>
            <p:ph sz="quarter" idx="3"/>
          </p:nvPr>
        </p:nvGraphicFramePr>
        <p:xfrm>
          <a:off x="6948488" y="5084763"/>
          <a:ext cx="1533525" cy="1081087"/>
        </p:xfrm>
        <a:graphic>
          <a:graphicData uri="http://schemas.openxmlformats.org/presentationml/2006/ole">
            <p:oleObj spid="_x0000_s151561" name="Equation" r:id="rId4" imgW="558720" imgH="39348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sz="quarter"/>
          </p:nvPr>
        </p:nvSpPr>
        <p:spPr/>
        <p:txBody>
          <a:bodyPr/>
          <a:lstStyle/>
          <a:p>
            <a:pPr algn="ctr"/>
            <a:r>
              <a:rPr lang="it-IT"/>
              <a:t>Entropia</a:t>
            </a:r>
            <a:r>
              <a:rPr lang="it-IT" baseline="-25000"/>
              <a:t>1</a:t>
            </a:r>
          </a:p>
        </p:txBody>
      </p:sp>
      <p:sp>
        <p:nvSpPr>
          <p:cNvPr id="221187" name="Rectangle 3"/>
          <p:cNvSpPr>
            <a:spLocks noChangeArrowheads="1"/>
          </p:cNvSpPr>
          <p:nvPr/>
        </p:nvSpPr>
        <p:spPr bwMode="auto">
          <a:xfrm>
            <a:off x="539750" y="1916113"/>
            <a:ext cx="8064500" cy="3960812"/>
          </a:xfrm>
          <a:prstGeom prst="rect">
            <a:avLst/>
          </a:prstGeom>
          <a:noFill/>
          <a:ln w="9525">
            <a:noFill/>
            <a:round/>
            <a:headEnd/>
            <a:tailEnd/>
          </a:ln>
          <a:effectLst/>
        </p:spPr>
        <p:txBody>
          <a:bodyPr lIns="0" tIns="0" rIns="0" bIns="0"/>
          <a:lstStyle/>
          <a:p>
            <a:pPr marL="347663" indent="-347663" algn="l" eaLnBrk="1" hangingPunct="1">
              <a:lnSpc>
                <a:spcPct val="100000"/>
              </a:lnSpc>
              <a:spcBef>
                <a:spcPct val="20000"/>
              </a:spcBef>
              <a:buClr>
                <a:schemeClr val="accent2"/>
              </a:buClr>
              <a:buSzPct val="60000"/>
              <a:buFont typeface="Wingdings" pitchFamily="2" charset="2"/>
              <a:buChar char="n"/>
            </a:pPr>
            <a:r>
              <a:rPr lang="it-IT" sz="3200">
                <a:solidFill>
                  <a:srgbClr val="000000"/>
                </a:solidFill>
                <a:latin typeface="Tahoma" pitchFamily="34" charset="0"/>
              </a:rPr>
              <a:t>Consideriamo una trasformazione </a:t>
            </a:r>
            <a:r>
              <a:rPr lang="it-IT" sz="3200" i="1">
                <a:solidFill>
                  <a:srgbClr val="000000"/>
                </a:solidFill>
                <a:latin typeface="Tahoma" pitchFamily="34" charset="0"/>
              </a:rPr>
              <a:t>ciclica</a:t>
            </a:r>
            <a:r>
              <a:rPr lang="it-IT" sz="3200">
                <a:solidFill>
                  <a:srgbClr val="000000"/>
                </a:solidFill>
                <a:latin typeface="Tahoma" pitchFamily="34" charset="0"/>
              </a:rPr>
              <a:t> composta da due trasformazioni </a:t>
            </a:r>
            <a:r>
              <a:rPr lang="it-IT" sz="3200" i="1">
                <a:solidFill>
                  <a:srgbClr val="000000"/>
                </a:solidFill>
                <a:latin typeface="Tahoma" pitchFamily="34" charset="0"/>
              </a:rPr>
              <a:t>reversibili</a:t>
            </a:r>
            <a:endParaRPr lang="it-IT" sz="3200">
              <a:solidFill>
                <a:srgbClr val="000000"/>
              </a:solidFill>
              <a:latin typeface="Tahoma" pitchFamily="34" charset="0"/>
            </a:endParaRPr>
          </a:p>
          <a:p>
            <a:pPr marL="922338" lvl="1" indent="-285750" algn="l" eaLnBrk="1" hangingPunct="1">
              <a:lnSpc>
                <a:spcPct val="100000"/>
              </a:lnSpc>
              <a:spcBef>
                <a:spcPct val="20000"/>
              </a:spcBef>
              <a:buClr>
                <a:srgbClr val="FF0066"/>
              </a:buClr>
              <a:buSzPct val="55000"/>
              <a:buFont typeface="Wingdings" pitchFamily="2" charset="2"/>
              <a:buChar char="n"/>
            </a:pPr>
            <a:r>
              <a:rPr lang="it-IT" sz="2800">
                <a:solidFill>
                  <a:srgbClr val="000000"/>
                </a:solidFill>
                <a:latin typeface="Tahoma" pitchFamily="34" charset="0"/>
              </a:rPr>
              <a:t>trasformazione </a:t>
            </a:r>
            <a:r>
              <a:rPr lang="it-IT" sz="2800" b="1">
                <a:solidFill>
                  <a:srgbClr val="000000"/>
                </a:solidFill>
                <a:latin typeface="Tahoma" pitchFamily="34" charset="0"/>
              </a:rPr>
              <a:t>1</a:t>
            </a:r>
            <a:r>
              <a:rPr lang="it-IT" sz="2800">
                <a:solidFill>
                  <a:srgbClr val="000000"/>
                </a:solidFill>
                <a:latin typeface="Tahoma" pitchFamily="34" charset="0"/>
              </a:rPr>
              <a:t>: dallo stato </a:t>
            </a:r>
            <a:r>
              <a:rPr lang="it-IT" sz="2800" b="1">
                <a:solidFill>
                  <a:srgbClr val="000000"/>
                </a:solidFill>
                <a:latin typeface="Tahoma" pitchFamily="34" charset="0"/>
              </a:rPr>
              <a:t>a</a:t>
            </a:r>
            <a:r>
              <a:rPr lang="it-IT" sz="2800">
                <a:solidFill>
                  <a:srgbClr val="000000"/>
                </a:solidFill>
                <a:latin typeface="Tahoma" pitchFamily="34" charset="0"/>
              </a:rPr>
              <a:t> allo stato </a:t>
            </a:r>
            <a:r>
              <a:rPr lang="it-IT" sz="2800" b="1">
                <a:solidFill>
                  <a:srgbClr val="000000"/>
                </a:solidFill>
                <a:latin typeface="Tahoma" pitchFamily="34" charset="0"/>
              </a:rPr>
              <a:t>b</a:t>
            </a:r>
          </a:p>
          <a:p>
            <a:pPr marL="922338" lvl="1" indent="-285750" algn="l" eaLnBrk="1" hangingPunct="1">
              <a:lnSpc>
                <a:spcPct val="100000"/>
              </a:lnSpc>
              <a:spcBef>
                <a:spcPct val="20000"/>
              </a:spcBef>
              <a:buClr>
                <a:srgbClr val="FF0066"/>
              </a:buClr>
              <a:buSzPct val="55000"/>
              <a:buFont typeface="Wingdings" pitchFamily="2" charset="2"/>
              <a:buChar char="n"/>
            </a:pPr>
            <a:r>
              <a:rPr lang="it-IT" sz="2800">
                <a:solidFill>
                  <a:srgbClr val="000000"/>
                </a:solidFill>
                <a:latin typeface="Tahoma" pitchFamily="34" charset="0"/>
              </a:rPr>
              <a:t>trasformazione </a:t>
            </a:r>
            <a:r>
              <a:rPr lang="it-IT" sz="2800" b="1">
                <a:solidFill>
                  <a:srgbClr val="000000"/>
                </a:solidFill>
                <a:latin typeface="Tahoma" pitchFamily="34" charset="0"/>
              </a:rPr>
              <a:t>2</a:t>
            </a:r>
            <a:r>
              <a:rPr lang="it-IT" sz="2800">
                <a:solidFill>
                  <a:srgbClr val="000000"/>
                </a:solidFill>
                <a:latin typeface="Tahoma" pitchFamily="34" charset="0"/>
              </a:rPr>
              <a:t>: dallo stato </a:t>
            </a:r>
            <a:r>
              <a:rPr lang="it-IT" sz="2800" b="1">
                <a:solidFill>
                  <a:srgbClr val="000000"/>
                </a:solidFill>
                <a:latin typeface="Tahoma" pitchFamily="34" charset="0"/>
              </a:rPr>
              <a:t>b</a:t>
            </a:r>
            <a:r>
              <a:rPr lang="it-IT" sz="2800">
                <a:solidFill>
                  <a:srgbClr val="000000"/>
                </a:solidFill>
                <a:latin typeface="Tahoma" pitchFamily="34" charset="0"/>
              </a:rPr>
              <a:t> allo stato </a:t>
            </a:r>
            <a:r>
              <a:rPr lang="it-IT" sz="2800" b="1">
                <a:solidFill>
                  <a:srgbClr val="000000"/>
                </a:solidFill>
                <a:latin typeface="Tahoma" pitchFamily="34" charset="0"/>
              </a:rPr>
              <a:t>a</a:t>
            </a:r>
          </a:p>
          <a:p>
            <a:pPr marL="347663" indent="-347663" algn="l" eaLnBrk="1" hangingPunct="1">
              <a:lnSpc>
                <a:spcPct val="100000"/>
              </a:lnSpc>
              <a:spcBef>
                <a:spcPct val="20000"/>
              </a:spcBef>
              <a:buClr>
                <a:schemeClr val="accent2"/>
              </a:buClr>
              <a:buSzPct val="60000"/>
              <a:buFont typeface="Wingdings" pitchFamily="2" charset="2"/>
              <a:buChar char="n"/>
            </a:pPr>
            <a:r>
              <a:rPr lang="it-IT" sz="3200">
                <a:solidFill>
                  <a:srgbClr val="000000"/>
                </a:solidFill>
                <a:latin typeface="Tahoma" pitchFamily="34" charset="0"/>
              </a:rPr>
              <a:t>Applichiamo il teorema di Clausius tenendo conto che per le trasformazioni </a:t>
            </a:r>
            <a:r>
              <a:rPr lang="it-IT" sz="3200" u="sng">
                <a:solidFill>
                  <a:srgbClr val="000000"/>
                </a:solidFill>
                <a:latin typeface="Tahoma" pitchFamily="34" charset="0"/>
              </a:rPr>
              <a:t>reversibili</a:t>
            </a:r>
            <a:r>
              <a:rPr lang="it-IT" sz="3200">
                <a:solidFill>
                  <a:srgbClr val="000000"/>
                </a:solidFill>
                <a:latin typeface="Tahoma" pitchFamily="34" charset="0"/>
              </a:rPr>
              <a:t> vale la relazione di </a:t>
            </a:r>
            <a:r>
              <a:rPr lang="it-IT" sz="3200" u="sng">
                <a:solidFill>
                  <a:srgbClr val="000000"/>
                </a:solidFill>
                <a:latin typeface="Tahoma" pitchFamily="34" charset="0"/>
              </a:rPr>
              <a:t>uguaglianza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sz="quarter"/>
          </p:nvPr>
        </p:nvSpPr>
        <p:spPr/>
        <p:txBody>
          <a:bodyPr/>
          <a:lstStyle/>
          <a:p>
            <a:pPr algn="ctr"/>
            <a:r>
              <a:rPr lang="it-IT"/>
              <a:t>Entropia</a:t>
            </a:r>
            <a:r>
              <a:rPr lang="it-IT" baseline="-25000"/>
              <a:t>2</a:t>
            </a:r>
          </a:p>
        </p:txBody>
      </p:sp>
      <p:graphicFrame>
        <p:nvGraphicFramePr>
          <p:cNvPr id="157699" name="Object 3"/>
          <p:cNvGraphicFramePr>
            <a:graphicFrameLocks noChangeAspect="1"/>
          </p:cNvGraphicFramePr>
          <p:nvPr>
            <p:ph sz="quarter" idx="1"/>
          </p:nvPr>
        </p:nvGraphicFramePr>
        <p:xfrm>
          <a:off x="1042988" y="1989138"/>
          <a:ext cx="1450975" cy="1081087"/>
        </p:xfrm>
        <a:graphic>
          <a:graphicData uri="http://schemas.openxmlformats.org/presentationml/2006/ole">
            <p:oleObj spid="_x0000_s157699" name="Equation" r:id="rId3" imgW="596880" imgH="444240" progId="Equation.3">
              <p:embed/>
            </p:oleObj>
          </a:graphicData>
        </a:graphic>
      </p:graphicFrame>
      <p:graphicFrame>
        <p:nvGraphicFramePr>
          <p:cNvPr id="157700" name="Object 4"/>
          <p:cNvGraphicFramePr>
            <a:graphicFrameLocks noChangeAspect="1"/>
          </p:cNvGraphicFramePr>
          <p:nvPr>
            <p:ph sz="quarter" idx="2"/>
          </p:nvPr>
        </p:nvGraphicFramePr>
        <p:xfrm>
          <a:off x="900113" y="3573463"/>
          <a:ext cx="4178300" cy="1079500"/>
        </p:xfrm>
        <a:graphic>
          <a:graphicData uri="http://schemas.openxmlformats.org/presentationml/2006/ole">
            <p:oleObj spid="_x0000_s157700" name="Equation" r:id="rId4" imgW="1866600" imgH="482400" progId="Equation.3">
              <p:embed/>
            </p:oleObj>
          </a:graphicData>
        </a:graphic>
      </p:graphicFrame>
      <p:graphicFrame>
        <p:nvGraphicFramePr>
          <p:cNvPr id="157701" name="Object 5"/>
          <p:cNvGraphicFramePr>
            <a:graphicFrameLocks noChangeAspect="1"/>
          </p:cNvGraphicFramePr>
          <p:nvPr>
            <p:ph sz="quarter" idx="3"/>
          </p:nvPr>
        </p:nvGraphicFramePr>
        <p:xfrm>
          <a:off x="827088" y="5037138"/>
          <a:ext cx="3124200" cy="1079500"/>
        </p:xfrm>
        <a:graphic>
          <a:graphicData uri="http://schemas.openxmlformats.org/presentationml/2006/ole">
            <p:oleObj spid="_x0000_s157701" name="Equation" r:id="rId5" imgW="1396800" imgH="482400" progId="Equation.3">
              <p:embed/>
            </p:oleObj>
          </a:graphicData>
        </a:graphic>
      </p:graphicFrame>
      <p:graphicFrame>
        <p:nvGraphicFramePr>
          <p:cNvPr id="157703" name="Object 7"/>
          <p:cNvGraphicFramePr>
            <a:graphicFrameLocks noChangeAspect="1"/>
          </p:cNvGraphicFramePr>
          <p:nvPr>
            <p:ph sz="quarter" idx="4"/>
          </p:nvPr>
        </p:nvGraphicFramePr>
        <p:xfrm>
          <a:off x="4859338" y="5037138"/>
          <a:ext cx="2641600" cy="1079500"/>
        </p:xfrm>
        <a:graphic>
          <a:graphicData uri="http://schemas.openxmlformats.org/presentationml/2006/ole">
            <p:oleObj spid="_x0000_s157703" name="Equation" r:id="rId6" imgW="1180800" imgH="482400" progId="Equation.3">
              <p:embed/>
            </p:oleObj>
          </a:graphicData>
        </a:graphic>
      </p:graphicFrame>
      <p:sp>
        <p:nvSpPr>
          <p:cNvPr id="157706" name="Rectangle 10"/>
          <p:cNvSpPr>
            <a:spLocks noChangeArrowheads="1"/>
          </p:cNvSpPr>
          <p:nvPr/>
        </p:nvSpPr>
        <p:spPr bwMode="auto">
          <a:xfrm>
            <a:off x="0" y="2590800"/>
            <a:ext cx="9144000" cy="0"/>
          </a:xfrm>
          <a:prstGeom prst="rect">
            <a:avLst/>
          </a:prstGeom>
          <a:noFill/>
          <a:ln w="9525">
            <a:noFill/>
            <a:miter lim="800000"/>
            <a:headEnd/>
            <a:tailEnd/>
          </a:ln>
          <a:effectLst/>
        </p:spPr>
        <p:txBody>
          <a:bodyPr wrap="none" anchor="ctr">
            <a:spAutoFit/>
          </a:bodyPr>
          <a:lstStyle/>
          <a:p>
            <a:endParaRPr lang="it-IT"/>
          </a:p>
        </p:txBody>
      </p:sp>
      <p:grpSp>
        <p:nvGrpSpPr>
          <p:cNvPr id="157737" name="Group 41"/>
          <p:cNvGrpSpPr>
            <a:grpSpLocks/>
          </p:cNvGrpSpPr>
          <p:nvPr/>
        </p:nvGrpSpPr>
        <p:grpSpPr bwMode="auto">
          <a:xfrm>
            <a:off x="5435600" y="1700213"/>
            <a:ext cx="2622550" cy="2192337"/>
            <a:chOff x="3424" y="1071"/>
            <a:chExt cx="1652" cy="1381"/>
          </a:xfrm>
        </p:grpSpPr>
        <p:grpSp>
          <p:nvGrpSpPr>
            <p:cNvPr id="157707" name="Group 11"/>
            <p:cNvGrpSpPr>
              <a:grpSpLocks/>
            </p:cNvGrpSpPr>
            <p:nvPr/>
          </p:nvGrpSpPr>
          <p:grpSpPr bwMode="auto">
            <a:xfrm>
              <a:off x="3696" y="1071"/>
              <a:ext cx="1380" cy="1058"/>
              <a:chOff x="4725" y="1467"/>
              <a:chExt cx="3451" cy="2646"/>
            </a:xfrm>
          </p:grpSpPr>
          <p:sp>
            <p:nvSpPr>
              <p:cNvPr id="157708" name="Line 12"/>
              <p:cNvSpPr>
                <a:spLocks noChangeShapeType="1"/>
              </p:cNvSpPr>
              <p:nvPr/>
            </p:nvSpPr>
            <p:spPr bwMode="auto">
              <a:xfrm>
                <a:off x="4972" y="1579"/>
                <a:ext cx="1" cy="2273"/>
              </a:xfrm>
              <a:prstGeom prst="line">
                <a:avLst/>
              </a:prstGeom>
              <a:noFill/>
              <a:ln w="9525">
                <a:solidFill>
                  <a:srgbClr val="000000"/>
                </a:solidFill>
                <a:round/>
                <a:headEnd type="triangle" w="lg" len="sm"/>
                <a:tailEnd type="none" w="lg" len="sm"/>
              </a:ln>
              <a:effectLst/>
            </p:spPr>
            <p:txBody>
              <a:bodyPr/>
              <a:lstStyle/>
              <a:p>
                <a:endParaRPr lang="it-IT"/>
              </a:p>
            </p:txBody>
          </p:sp>
          <p:sp>
            <p:nvSpPr>
              <p:cNvPr id="157709" name="Line 13"/>
              <p:cNvSpPr>
                <a:spLocks noChangeShapeType="1"/>
              </p:cNvSpPr>
              <p:nvPr/>
            </p:nvSpPr>
            <p:spPr bwMode="auto">
              <a:xfrm>
                <a:off x="4987" y="3851"/>
                <a:ext cx="2841" cy="1"/>
              </a:xfrm>
              <a:prstGeom prst="line">
                <a:avLst/>
              </a:prstGeom>
              <a:noFill/>
              <a:ln w="9525">
                <a:solidFill>
                  <a:srgbClr val="000000"/>
                </a:solidFill>
                <a:round/>
                <a:headEnd type="none" w="lg" len="sm"/>
                <a:tailEnd type="triangle" w="lg" len="sm"/>
              </a:ln>
              <a:effectLst/>
            </p:spPr>
            <p:txBody>
              <a:bodyPr/>
              <a:lstStyle/>
              <a:p>
                <a:endParaRPr lang="it-IT"/>
              </a:p>
            </p:txBody>
          </p:sp>
          <p:sp>
            <p:nvSpPr>
              <p:cNvPr id="157710" name="Arc 14"/>
              <p:cNvSpPr>
                <a:spLocks/>
              </p:cNvSpPr>
              <p:nvPr/>
            </p:nvSpPr>
            <p:spPr bwMode="auto">
              <a:xfrm flipV="1">
                <a:off x="5540" y="1848"/>
                <a:ext cx="1563" cy="12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6350">
                <a:solidFill>
                  <a:srgbClr val="000000"/>
                </a:solidFill>
                <a:round/>
                <a:headEnd/>
                <a:tailEnd/>
              </a:ln>
              <a:effectLst/>
            </p:spPr>
            <p:txBody>
              <a:bodyPr/>
              <a:lstStyle/>
              <a:p>
                <a:endParaRPr lang="it-IT"/>
              </a:p>
            </p:txBody>
          </p:sp>
          <p:sp>
            <p:nvSpPr>
              <p:cNvPr id="157711" name="Freeform 15"/>
              <p:cNvSpPr>
                <a:spLocks/>
              </p:cNvSpPr>
              <p:nvPr/>
            </p:nvSpPr>
            <p:spPr bwMode="auto">
              <a:xfrm>
                <a:off x="5540" y="1823"/>
                <a:ext cx="1558" cy="1304"/>
              </a:xfrm>
              <a:custGeom>
                <a:avLst/>
                <a:gdLst/>
                <a:ahLst/>
                <a:cxnLst>
                  <a:cxn ang="0">
                    <a:pos x="347" y="19555"/>
                  </a:cxn>
                  <a:cxn ang="0">
                    <a:pos x="539" y="15644"/>
                  </a:cxn>
                  <a:cxn ang="0">
                    <a:pos x="732" y="15414"/>
                  </a:cxn>
                  <a:cxn ang="0">
                    <a:pos x="924" y="14954"/>
                  </a:cxn>
                  <a:cxn ang="0">
                    <a:pos x="1117" y="14034"/>
                  </a:cxn>
                  <a:cxn ang="0">
                    <a:pos x="1309" y="13344"/>
                  </a:cxn>
                  <a:cxn ang="0">
                    <a:pos x="1502" y="11963"/>
                  </a:cxn>
                  <a:cxn ang="0">
                    <a:pos x="1694" y="11733"/>
                  </a:cxn>
                  <a:cxn ang="0">
                    <a:pos x="1887" y="11273"/>
                  </a:cxn>
                  <a:cxn ang="0">
                    <a:pos x="2080" y="10583"/>
                  </a:cxn>
                  <a:cxn ang="0">
                    <a:pos x="2850" y="10123"/>
                  </a:cxn>
                  <a:cxn ang="0">
                    <a:pos x="3235" y="9202"/>
                  </a:cxn>
                  <a:cxn ang="0">
                    <a:pos x="3427" y="8742"/>
                  </a:cxn>
                  <a:cxn ang="0">
                    <a:pos x="3620" y="8282"/>
                  </a:cxn>
                  <a:cxn ang="0">
                    <a:pos x="3813" y="7822"/>
                  </a:cxn>
                  <a:cxn ang="0">
                    <a:pos x="4198" y="7592"/>
                  </a:cxn>
                  <a:cxn ang="0">
                    <a:pos x="4390" y="7132"/>
                  </a:cxn>
                  <a:cxn ang="0">
                    <a:pos x="4968" y="6672"/>
                  </a:cxn>
                  <a:cxn ang="0">
                    <a:pos x="5160" y="6212"/>
                  </a:cxn>
                  <a:cxn ang="0">
                    <a:pos x="5546" y="5521"/>
                  </a:cxn>
                  <a:cxn ang="0">
                    <a:pos x="5738" y="5061"/>
                  </a:cxn>
                  <a:cxn ang="0">
                    <a:pos x="5931" y="4831"/>
                  </a:cxn>
                  <a:cxn ang="0">
                    <a:pos x="6508" y="4601"/>
                  </a:cxn>
                  <a:cxn ang="0">
                    <a:pos x="6893" y="4141"/>
                  </a:cxn>
                  <a:cxn ang="0">
                    <a:pos x="7279" y="3911"/>
                  </a:cxn>
                  <a:cxn ang="0">
                    <a:pos x="7856" y="3681"/>
                  </a:cxn>
                  <a:cxn ang="0">
                    <a:pos x="8049" y="3451"/>
                  </a:cxn>
                  <a:cxn ang="0">
                    <a:pos x="8241" y="3221"/>
                  </a:cxn>
                  <a:cxn ang="0">
                    <a:pos x="8819" y="2991"/>
                  </a:cxn>
                  <a:cxn ang="0">
                    <a:pos x="9012" y="2761"/>
                  </a:cxn>
                  <a:cxn ang="0">
                    <a:pos x="9589" y="2301"/>
                  </a:cxn>
                  <a:cxn ang="0">
                    <a:pos x="9974" y="2071"/>
                  </a:cxn>
                  <a:cxn ang="0">
                    <a:pos x="10167" y="1840"/>
                  </a:cxn>
                  <a:cxn ang="0">
                    <a:pos x="10359" y="1380"/>
                  </a:cxn>
                  <a:cxn ang="0">
                    <a:pos x="12478" y="1150"/>
                  </a:cxn>
                  <a:cxn ang="0">
                    <a:pos x="13248" y="920"/>
                  </a:cxn>
                  <a:cxn ang="0">
                    <a:pos x="13825" y="690"/>
                  </a:cxn>
                  <a:cxn ang="0">
                    <a:pos x="15366" y="460"/>
                  </a:cxn>
                  <a:cxn ang="0">
                    <a:pos x="17484" y="230"/>
                  </a:cxn>
                  <a:cxn ang="0">
                    <a:pos x="19987" y="0"/>
                  </a:cxn>
                </a:cxnLst>
                <a:rect l="0" t="0" r="r" b="b"/>
                <a:pathLst>
                  <a:path w="20000" h="20000">
                    <a:moveTo>
                      <a:pt x="0" y="19985"/>
                    </a:moveTo>
                    <a:lnTo>
                      <a:pt x="347" y="19555"/>
                    </a:lnTo>
                    <a:lnTo>
                      <a:pt x="347" y="15874"/>
                    </a:lnTo>
                    <a:lnTo>
                      <a:pt x="539" y="15644"/>
                    </a:lnTo>
                    <a:lnTo>
                      <a:pt x="732" y="15644"/>
                    </a:lnTo>
                    <a:lnTo>
                      <a:pt x="732" y="15414"/>
                    </a:lnTo>
                    <a:lnTo>
                      <a:pt x="924" y="15184"/>
                    </a:lnTo>
                    <a:lnTo>
                      <a:pt x="924" y="14954"/>
                    </a:lnTo>
                    <a:lnTo>
                      <a:pt x="1117" y="14954"/>
                    </a:lnTo>
                    <a:lnTo>
                      <a:pt x="1117" y="14034"/>
                    </a:lnTo>
                    <a:lnTo>
                      <a:pt x="1309" y="13804"/>
                    </a:lnTo>
                    <a:lnTo>
                      <a:pt x="1309" y="13344"/>
                    </a:lnTo>
                    <a:lnTo>
                      <a:pt x="1502" y="13113"/>
                    </a:lnTo>
                    <a:lnTo>
                      <a:pt x="1502" y="11963"/>
                    </a:lnTo>
                    <a:lnTo>
                      <a:pt x="1694" y="11963"/>
                    </a:lnTo>
                    <a:lnTo>
                      <a:pt x="1694" y="11733"/>
                    </a:lnTo>
                    <a:lnTo>
                      <a:pt x="1887" y="11733"/>
                    </a:lnTo>
                    <a:lnTo>
                      <a:pt x="1887" y="11273"/>
                    </a:lnTo>
                    <a:lnTo>
                      <a:pt x="2080" y="11273"/>
                    </a:lnTo>
                    <a:lnTo>
                      <a:pt x="2080" y="10583"/>
                    </a:lnTo>
                    <a:lnTo>
                      <a:pt x="2465" y="10123"/>
                    </a:lnTo>
                    <a:lnTo>
                      <a:pt x="2850" y="10123"/>
                    </a:lnTo>
                    <a:lnTo>
                      <a:pt x="2850" y="9663"/>
                    </a:lnTo>
                    <a:lnTo>
                      <a:pt x="3235" y="9202"/>
                    </a:lnTo>
                    <a:lnTo>
                      <a:pt x="3427" y="9202"/>
                    </a:lnTo>
                    <a:lnTo>
                      <a:pt x="3427" y="8742"/>
                    </a:lnTo>
                    <a:lnTo>
                      <a:pt x="3620" y="8742"/>
                    </a:lnTo>
                    <a:lnTo>
                      <a:pt x="3620" y="8282"/>
                    </a:lnTo>
                    <a:lnTo>
                      <a:pt x="3813" y="8282"/>
                    </a:lnTo>
                    <a:lnTo>
                      <a:pt x="3813" y="7822"/>
                    </a:lnTo>
                    <a:lnTo>
                      <a:pt x="4198" y="7822"/>
                    </a:lnTo>
                    <a:lnTo>
                      <a:pt x="4198" y="7592"/>
                    </a:lnTo>
                    <a:lnTo>
                      <a:pt x="4390" y="7362"/>
                    </a:lnTo>
                    <a:lnTo>
                      <a:pt x="4390" y="7132"/>
                    </a:lnTo>
                    <a:lnTo>
                      <a:pt x="4775" y="6672"/>
                    </a:lnTo>
                    <a:lnTo>
                      <a:pt x="4968" y="6672"/>
                    </a:lnTo>
                    <a:lnTo>
                      <a:pt x="4968" y="6442"/>
                    </a:lnTo>
                    <a:lnTo>
                      <a:pt x="5160" y="6212"/>
                    </a:lnTo>
                    <a:lnTo>
                      <a:pt x="5160" y="5982"/>
                    </a:lnTo>
                    <a:lnTo>
                      <a:pt x="5546" y="5521"/>
                    </a:lnTo>
                    <a:lnTo>
                      <a:pt x="5738" y="5521"/>
                    </a:lnTo>
                    <a:lnTo>
                      <a:pt x="5738" y="5061"/>
                    </a:lnTo>
                    <a:lnTo>
                      <a:pt x="5931" y="5061"/>
                    </a:lnTo>
                    <a:lnTo>
                      <a:pt x="5931" y="4831"/>
                    </a:lnTo>
                    <a:lnTo>
                      <a:pt x="6316" y="4831"/>
                    </a:lnTo>
                    <a:lnTo>
                      <a:pt x="6508" y="4601"/>
                    </a:lnTo>
                    <a:lnTo>
                      <a:pt x="6701" y="4601"/>
                    </a:lnTo>
                    <a:lnTo>
                      <a:pt x="6893" y="4141"/>
                    </a:lnTo>
                    <a:lnTo>
                      <a:pt x="7279" y="4141"/>
                    </a:lnTo>
                    <a:lnTo>
                      <a:pt x="7279" y="3911"/>
                    </a:lnTo>
                    <a:lnTo>
                      <a:pt x="7664" y="3911"/>
                    </a:lnTo>
                    <a:lnTo>
                      <a:pt x="7856" y="3681"/>
                    </a:lnTo>
                    <a:lnTo>
                      <a:pt x="7856" y="3451"/>
                    </a:lnTo>
                    <a:lnTo>
                      <a:pt x="8049" y="3451"/>
                    </a:lnTo>
                    <a:lnTo>
                      <a:pt x="8049" y="3221"/>
                    </a:lnTo>
                    <a:lnTo>
                      <a:pt x="8241" y="3221"/>
                    </a:lnTo>
                    <a:lnTo>
                      <a:pt x="8241" y="2991"/>
                    </a:lnTo>
                    <a:lnTo>
                      <a:pt x="8819" y="2991"/>
                    </a:lnTo>
                    <a:lnTo>
                      <a:pt x="8819" y="2761"/>
                    </a:lnTo>
                    <a:lnTo>
                      <a:pt x="9012" y="2761"/>
                    </a:lnTo>
                    <a:lnTo>
                      <a:pt x="9397" y="2301"/>
                    </a:lnTo>
                    <a:lnTo>
                      <a:pt x="9589" y="2301"/>
                    </a:lnTo>
                    <a:lnTo>
                      <a:pt x="9589" y="2071"/>
                    </a:lnTo>
                    <a:lnTo>
                      <a:pt x="9974" y="2071"/>
                    </a:lnTo>
                    <a:lnTo>
                      <a:pt x="9974" y="1840"/>
                    </a:lnTo>
                    <a:lnTo>
                      <a:pt x="10167" y="1840"/>
                    </a:lnTo>
                    <a:lnTo>
                      <a:pt x="10167" y="1610"/>
                    </a:lnTo>
                    <a:lnTo>
                      <a:pt x="10359" y="1380"/>
                    </a:lnTo>
                    <a:lnTo>
                      <a:pt x="11322" y="1380"/>
                    </a:lnTo>
                    <a:lnTo>
                      <a:pt x="12478" y="1150"/>
                    </a:lnTo>
                    <a:lnTo>
                      <a:pt x="13055" y="1150"/>
                    </a:lnTo>
                    <a:lnTo>
                      <a:pt x="13248" y="920"/>
                    </a:lnTo>
                    <a:lnTo>
                      <a:pt x="13825" y="920"/>
                    </a:lnTo>
                    <a:lnTo>
                      <a:pt x="13825" y="690"/>
                    </a:lnTo>
                    <a:lnTo>
                      <a:pt x="14211" y="460"/>
                    </a:lnTo>
                    <a:lnTo>
                      <a:pt x="15366" y="460"/>
                    </a:lnTo>
                    <a:lnTo>
                      <a:pt x="15366" y="230"/>
                    </a:lnTo>
                    <a:lnTo>
                      <a:pt x="17484" y="230"/>
                    </a:lnTo>
                    <a:lnTo>
                      <a:pt x="17677" y="0"/>
                    </a:lnTo>
                    <a:lnTo>
                      <a:pt x="19987" y="0"/>
                    </a:lnTo>
                  </a:path>
                </a:pathLst>
              </a:custGeom>
              <a:solidFill>
                <a:srgbClr val="FFFFFF"/>
              </a:solidFill>
              <a:ln w="6350" cap="flat">
                <a:solidFill>
                  <a:srgbClr val="000000"/>
                </a:solidFill>
                <a:prstDash val="sysDashDot"/>
                <a:round/>
                <a:headEnd type="none" w="lg" len="sm"/>
                <a:tailEnd type="none" w="lg" len="sm"/>
              </a:ln>
              <a:effectLst/>
            </p:spPr>
            <p:txBody>
              <a:bodyPr/>
              <a:lstStyle/>
              <a:p>
                <a:endParaRPr lang="it-IT"/>
              </a:p>
            </p:txBody>
          </p:sp>
          <p:sp>
            <p:nvSpPr>
              <p:cNvPr id="157712" name="Line 16"/>
              <p:cNvSpPr>
                <a:spLocks noChangeShapeType="1"/>
              </p:cNvSpPr>
              <p:nvPr/>
            </p:nvSpPr>
            <p:spPr bwMode="auto">
              <a:xfrm flipH="1">
                <a:off x="6676" y="2553"/>
                <a:ext cx="143" cy="143"/>
              </a:xfrm>
              <a:prstGeom prst="line">
                <a:avLst/>
              </a:prstGeom>
              <a:noFill/>
              <a:ln w="9525">
                <a:solidFill>
                  <a:srgbClr val="000000"/>
                </a:solidFill>
                <a:round/>
                <a:headEnd type="none" w="lg" len="sm"/>
                <a:tailEnd type="triangle" w="lg" len="sm"/>
              </a:ln>
              <a:effectLst/>
            </p:spPr>
            <p:txBody>
              <a:bodyPr/>
              <a:lstStyle/>
              <a:p>
                <a:endParaRPr lang="it-IT"/>
              </a:p>
            </p:txBody>
          </p:sp>
          <p:sp>
            <p:nvSpPr>
              <p:cNvPr id="157713" name="Rectangle 17"/>
              <p:cNvSpPr>
                <a:spLocks noChangeArrowheads="1"/>
              </p:cNvSpPr>
              <p:nvPr/>
            </p:nvSpPr>
            <p:spPr bwMode="auto">
              <a:xfrm>
                <a:off x="4725" y="1467"/>
                <a:ext cx="301" cy="435"/>
              </a:xfrm>
              <a:prstGeom prst="rect">
                <a:avLst/>
              </a:prstGeom>
              <a:noFill/>
              <a:ln w="6350">
                <a:noFill/>
                <a:miter lim="800000"/>
                <a:headEnd/>
                <a:tailEnd/>
              </a:ln>
              <a:effectLst/>
            </p:spPr>
            <p:txBody>
              <a:bodyPr lIns="12700" tIns="12700" rIns="12700" bIns="12700"/>
              <a:lstStyle/>
              <a:p>
                <a:pPr algn="l"/>
                <a:r>
                  <a:rPr lang="it-IT" altLang="zh-CN" sz="1200">
                    <a:ea typeface="SimSun" pitchFamily="2" charset="-122"/>
                  </a:rPr>
                  <a:t>P</a:t>
                </a:r>
                <a:endParaRPr lang="it-IT"/>
              </a:p>
            </p:txBody>
          </p:sp>
          <p:sp>
            <p:nvSpPr>
              <p:cNvPr id="157714" name="Rectangle 18"/>
              <p:cNvSpPr>
                <a:spLocks noChangeArrowheads="1"/>
              </p:cNvSpPr>
              <p:nvPr/>
            </p:nvSpPr>
            <p:spPr bwMode="auto">
              <a:xfrm>
                <a:off x="7875" y="3678"/>
                <a:ext cx="301" cy="435"/>
              </a:xfrm>
              <a:prstGeom prst="rect">
                <a:avLst/>
              </a:prstGeom>
              <a:noFill/>
              <a:ln w="6350">
                <a:noFill/>
                <a:miter lim="800000"/>
                <a:headEnd/>
                <a:tailEnd/>
              </a:ln>
              <a:effectLst/>
            </p:spPr>
            <p:txBody>
              <a:bodyPr lIns="12700" tIns="12700" rIns="12700" bIns="12700"/>
              <a:lstStyle/>
              <a:p>
                <a:pPr algn="l"/>
                <a:r>
                  <a:rPr lang="it-IT" altLang="zh-CN" sz="1200">
                    <a:ea typeface="SimSun" pitchFamily="2" charset="-122"/>
                  </a:rPr>
                  <a:t>V</a:t>
                </a:r>
                <a:endParaRPr lang="it-IT"/>
              </a:p>
            </p:txBody>
          </p:sp>
          <p:sp>
            <p:nvSpPr>
              <p:cNvPr id="157715" name="Rectangle 19"/>
              <p:cNvSpPr>
                <a:spLocks noChangeArrowheads="1"/>
              </p:cNvSpPr>
              <p:nvPr/>
            </p:nvSpPr>
            <p:spPr bwMode="auto">
              <a:xfrm>
                <a:off x="7219" y="1589"/>
                <a:ext cx="331" cy="436"/>
              </a:xfrm>
              <a:prstGeom prst="rect">
                <a:avLst/>
              </a:prstGeom>
              <a:noFill/>
              <a:ln w="9525">
                <a:noFill/>
                <a:miter lim="800000"/>
                <a:headEnd/>
                <a:tailEnd/>
              </a:ln>
              <a:effectLst/>
            </p:spPr>
            <p:txBody>
              <a:bodyPr lIns="12700" tIns="12700" rIns="12700" bIns="12700"/>
              <a:lstStyle/>
              <a:p>
                <a:pPr algn="l"/>
                <a:r>
                  <a:rPr lang="it-IT" altLang="zh-CN" sz="1200" b="1">
                    <a:ea typeface="SimSun" pitchFamily="2" charset="-122"/>
                  </a:rPr>
                  <a:t>b</a:t>
                </a:r>
                <a:endParaRPr lang="it-IT"/>
              </a:p>
            </p:txBody>
          </p:sp>
          <p:sp>
            <p:nvSpPr>
              <p:cNvPr id="157716" name="Line 20"/>
              <p:cNvSpPr>
                <a:spLocks noChangeShapeType="1"/>
              </p:cNvSpPr>
              <p:nvPr/>
            </p:nvSpPr>
            <p:spPr bwMode="auto">
              <a:xfrm flipV="1">
                <a:off x="5896" y="2124"/>
                <a:ext cx="143" cy="143"/>
              </a:xfrm>
              <a:prstGeom prst="line">
                <a:avLst/>
              </a:prstGeom>
              <a:noFill/>
              <a:ln w="9525">
                <a:solidFill>
                  <a:srgbClr val="000000"/>
                </a:solidFill>
                <a:round/>
                <a:headEnd type="none" w="lg" len="sm"/>
                <a:tailEnd type="triangle" w="lg" len="sm"/>
              </a:ln>
              <a:effectLst/>
            </p:spPr>
            <p:txBody>
              <a:bodyPr/>
              <a:lstStyle/>
              <a:p>
                <a:endParaRPr lang="it-IT"/>
              </a:p>
            </p:txBody>
          </p:sp>
          <p:sp>
            <p:nvSpPr>
              <p:cNvPr id="157717" name="Rectangle 21"/>
              <p:cNvSpPr>
                <a:spLocks noChangeArrowheads="1"/>
              </p:cNvSpPr>
              <p:nvPr/>
            </p:nvSpPr>
            <p:spPr bwMode="auto">
              <a:xfrm>
                <a:off x="5284" y="3164"/>
                <a:ext cx="331" cy="436"/>
              </a:xfrm>
              <a:prstGeom prst="rect">
                <a:avLst/>
              </a:prstGeom>
              <a:noFill/>
              <a:ln w="9525">
                <a:noFill/>
                <a:miter lim="800000"/>
                <a:headEnd/>
                <a:tailEnd/>
              </a:ln>
              <a:effectLst/>
            </p:spPr>
            <p:txBody>
              <a:bodyPr lIns="12700" tIns="12700" rIns="12700" bIns="12700"/>
              <a:lstStyle/>
              <a:p>
                <a:pPr algn="l"/>
                <a:r>
                  <a:rPr lang="it-IT" altLang="zh-CN" sz="1200" b="1">
                    <a:ea typeface="SimSun" pitchFamily="2" charset="-122"/>
                  </a:rPr>
                  <a:t>a</a:t>
                </a:r>
                <a:endParaRPr lang="it-IT"/>
              </a:p>
            </p:txBody>
          </p:sp>
        </p:grpSp>
        <p:sp>
          <p:nvSpPr>
            <p:cNvPr id="157718" name="Text Box 22"/>
            <p:cNvSpPr txBox="1">
              <a:spLocks noChangeArrowheads="1"/>
            </p:cNvSpPr>
            <p:nvPr/>
          </p:nvSpPr>
          <p:spPr bwMode="auto">
            <a:xfrm>
              <a:off x="3923" y="1706"/>
              <a:ext cx="206"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a</a:t>
              </a:r>
            </a:p>
          </p:txBody>
        </p:sp>
        <p:sp>
          <p:nvSpPr>
            <p:cNvPr id="157719" name="Text Box 23"/>
            <p:cNvSpPr txBox="1">
              <a:spLocks noChangeArrowheads="1"/>
            </p:cNvSpPr>
            <p:nvPr/>
          </p:nvSpPr>
          <p:spPr bwMode="auto">
            <a:xfrm>
              <a:off x="4649" y="1071"/>
              <a:ext cx="181"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b</a:t>
              </a:r>
            </a:p>
          </p:txBody>
        </p:sp>
        <p:sp>
          <p:nvSpPr>
            <p:cNvPr id="157720" name="Text Box 24"/>
            <p:cNvSpPr txBox="1">
              <a:spLocks noChangeArrowheads="1"/>
            </p:cNvSpPr>
            <p:nvPr/>
          </p:nvSpPr>
          <p:spPr bwMode="auto">
            <a:xfrm>
              <a:off x="4785" y="2205"/>
              <a:ext cx="136"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V</a:t>
              </a:r>
            </a:p>
          </p:txBody>
        </p:sp>
        <p:sp>
          <p:nvSpPr>
            <p:cNvPr id="157721" name="Text Box 25"/>
            <p:cNvSpPr txBox="1">
              <a:spLocks noChangeArrowheads="1"/>
            </p:cNvSpPr>
            <p:nvPr/>
          </p:nvSpPr>
          <p:spPr bwMode="auto">
            <a:xfrm>
              <a:off x="3424" y="1071"/>
              <a:ext cx="181"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p</a:t>
              </a:r>
            </a:p>
          </p:txBody>
        </p:sp>
        <p:sp>
          <p:nvSpPr>
            <p:cNvPr id="157733" name="Text Box 37"/>
            <p:cNvSpPr txBox="1">
              <a:spLocks noChangeArrowheads="1"/>
            </p:cNvSpPr>
            <p:nvPr/>
          </p:nvSpPr>
          <p:spPr bwMode="auto">
            <a:xfrm>
              <a:off x="4014" y="1071"/>
              <a:ext cx="206" cy="184"/>
            </a:xfrm>
            <a:prstGeom prst="rect">
              <a:avLst/>
            </a:prstGeom>
            <a:noFill/>
            <a:ln w="9525">
              <a:noFill/>
              <a:miter lim="800000"/>
              <a:headEnd/>
              <a:tailEnd/>
            </a:ln>
            <a:effectLst/>
          </p:spPr>
          <p:txBody>
            <a:bodyPr>
              <a:spAutoFit/>
            </a:bodyPr>
            <a:lstStyle/>
            <a:p>
              <a:pPr>
                <a:spcBef>
                  <a:spcPct val="50000"/>
                </a:spcBef>
              </a:pPr>
              <a:r>
                <a:rPr lang="it-IT" sz="1600" b="1">
                  <a:solidFill>
                    <a:schemeClr val="tx1"/>
                  </a:solidFill>
                </a:rPr>
                <a:t>1</a:t>
              </a:r>
            </a:p>
          </p:txBody>
        </p:sp>
        <p:sp>
          <p:nvSpPr>
            <p:cNvPr id="157734" name="Text Box 38"/>
            <p:cNvSpPr txBox="1">
              <a:spLocks noChangeArrowheads="1"/>
            </p:cNvSpPr>
            <p:nvPr/>
          </p:nvSpPr>
          <p:spPr bwMode="auto">
            <a:xfrm>
              <a:off x="4604" y="1525"/>
              <a:ext cx="206" cy="184"/>
            </a:xfrm>
            <a:prstGeom prst="rect">
              <a:avLst/>
            </a:prstGeom>
            <a:noFill/>
            <a:ln w="9525">
              <a:noFill/>
              <a:miter lim="800000"/>
              <a:headEnd/>
              <a:tailEnd/>
            </a:ln>
            <a:effectLst/>
          </p:spPr>
          <p:txBody>
            <a:bodyPr>
              <a:spAutoFit/>
            </a:bodyPr>
            <a:lstStyle/>
            <a:p>
              <a:pPr>
                <a:spcBef>
                  <a:spcPct val="50000"/>
                </a:spcBef>
              </a:pPr>
              <a:r>
                <a:rPr lang="it-IT" sz="1600" b="1">
                  <a:solidFill>
                    <a:schemeClr val="tx1"/>
                  </a:solidFill>
                </a:rPr>
                <a:t>2</a:t>
              </a:r>
            </a:p>
          </p:txBody>
        </p:sp>
      </p:grpSp>
      <p:sp>
        <p:nvSpPr>
          <p:cNvPr id="157735" name="AutoShape 39"/>
          <p:cNvSpPr>
            <a:spLocks noChangeArrowheads="1"/>
          </p:cNvSpPr>
          <p:nvPr/>
        </p:nvSpPr>
        <p:spPr bwMode="auto">
          <a:xfrm>
            <a:off x="4140200" y="5445125"/>
            <a:ext cx="431800" cy="288925"/>
          </a:xfrm>
          <a:prstGeom prst="rightArrow">
            <a:avLst>
              <a:gd name="adj1" fmla="val 50000"/>
              <a:gd name="adj2" fmla="val 37363"/>
            </a:avLst>
          </a:prstGeom>
          <a:solidFill>
            <a:srgbClr val="00B8FF"/>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it-IT"/>
              <a:t>1</a:t>
            </a:r>
            <a:r>
              <a:rPr lang="it-IT" baseline="30000"/>
              <a:t>a</a:t>
            </a:r>
            <a:r>
              <a:rPr lang="it-IT"/>
              <a:t> legge della Termodinamica</a:t>
            </a:r>
            <a:br>
              <a:rPr lang="it-IT"/>
            </a:br>
            <a:endParaRPr lang="it-IT" sz="2000" i="1"/>
          </a:p>
        </p:txBody>
      </p:sp>
      <p:sp>
        <p:nvSpPr>
          <p:cNvPr id="51204" name="Text Box 4"/>
          <p:cNvSpPr txBox="1">
            <a:spLocks noChangeArrowheads="1"/>
          </p:cNvSpPr>
          <p:nvPr/>
        </p:nvSpPr>
        <p:spPr bwMode="auto">
          <a:xfrm>
            <a:off x="971550" y="1773238"/>
            <a:ext cx="5903913" cy="1552575"/>
          </a:xfrm>
          <a:prstGeom prst="rect">
            <a:avLst/>
          </a:prstGeom>
          <a:noFill/>
          <a:ln w="9525">
            <a:noFill/>
            <a:miter lim="800000"/>
            <a:headEnd/>
            <a:tailEnd/>
          </a:ln>
          <a:effectLst/>
        </p:spPr>
        <p:txBody>
          <a:bodyPr>
            <a:spAutoFit/>
          </a:bodyPr>
          <a:lstStyle/>
          <a:p>
            <a:pPr algn="l" eaLnBrk="1" hangingPunct="1">
              <a:lnSpc>
                <a:spcPct val="100000"/>
              </a:lnSpc>
              <a:spcBef>
                <a:spcPct val="50000"/>
              </a:spcBef>
              <a:buClrTx/>
              <a:buSzTx/>
              <a:buFontTx/>
              <a:buNone/>
            </a:pPr>
            <a:r>
              <a:rPr lang="it-IT">
                <a:solidFill>
                  <a:schemeClr val="tx1"/>
                </a:solidFill>
                <a:latin typeface="Arial" charset="0"/>
              </a:rPr>
              <a:t>Il gas </a:t>
            </a:r>
            <a:r>
              <a:rPr lang="it-IT" b="1" i="1">
                <a:solidFill>
                  <a:schemeClr val="tx1"/>
                </a:solidFill>
                <a:latin typeface="Arial" charset="0"/>
              </a:rPr>
              <a:t>assorbe</a:t>
            </a:r>
            <a:r>
              <a:rPr lang="it-IT">
                <a:solidFill>
                  <a:schemeClr val="tx1"/>
                </a:solidFill>
                <a:latin typeface="Arial" charset="0"/>
              </a:rPr>
              <a:t> dall’ambiente esterno una quantità di calore </a:t>
            </a:r>
            <a:r>
              <a:rPr lang="it-IT" b="1">
                <a:solidFill>
                  <a:schemeClr val="tx1"/>
                </a:solidFill>
                <a:latin typeface="Arial" charset="0"/>
              </a:rPr>
              <a:t>Q</a:t>
            </a:r>
            <a:r>
              <a:rPr lang="it-IT" b="1" baseline="-25000">
                <a:solidFill>
                  <a:schemeClr val="tx1"/>
                </a:solidFill>
                <a:latin typeface="Arial" charset="0"/>
              </a:rPr>
              <a:t> </a:t>
            </a:r>
            <a:r>
              <a:rPr lang="it-IT">
                <a:solidFill>
                  <a:schemeClr val="tx1"/>
                </a:solidFill>
                <a:latin typeface="Arial" charset="0"/>
              </a:rPr>
              <a:t>, di conseguenza, la sua energia interna </a:t>
            </a:r>
            <a:r>
              <a:rPr lang="it-IT" b="1" i="1">
                <a:solidFill>
                  <a:schemeClr val="tx1"/>
                </a:solidFill>
                <a:latin typeface="Arial" charset="0"/>
              </a:rPr>
              <a:t>aumenta</a:t>
            </a:r>
            <a:r>
              <a:rPr lang="it-IT">
                <a:solidFill>
                  <a:schemeClr val="tx1"/>
                </a:solidFill>
                <a:latin typeface="Arial" charset="0"/>
              </a:rPr>
              <a:t> di una quantità  </a:t>
            </a:r>
            <a:r>
              <a:rPr lang="it-IT" b="1">
                <a:solidFill>
                  <a:schemeClr val="tx1"/>
                </a:solidFill>
                <a:latin typeface="Arial" charset="0"/>
                <a:cs typeface="Times New Roman" pitchFamily="18" charset="0"/>
              </a:rPr>
              <a:t>∆E = </a:t>
            </a:r>
            <a:r>
              <a:rPr lang="it-IT" b="1">
                <a:solidFill>
                  <a:schemeClr val="tx1"/>
                </a:solidFill>
                <a:latin typeface="Arial" charset="0"/>
              </a:rPr>
              <a:t>Q</a:t>
            </a:r>
            <a:endParaRPr lang="it-IT" baseline="-25000">
              <a:solidFill>
                <a:schemeClr val="tx1"/>
              </a:solidFill>
              <a:latin typeface="Arial" charset="0"/>
            </a:endParaRPr>
          </a:p>
        </p:txBody>
      </p:sp>
      <p:sp>
        <p:nvSpPr>
          <p:cNvPr id="51205" name="Text Box 5"/>
          <p:cNvSpPr txBox="1">
            <a:spLocks noChangeArrowheads="1"/>
          </p:cNvSpPr>
          <p:nvPr/>
        </p:nvSpPr>
        <p:spPr bwMode="auto">
          <a:xfrm>
            <a:off x="971550" y="3573463"/>
            <a:ext cx="5759450" cy="1552575"/>
          </a:xfrm>
          <a:prstGeom prst="rect">
            <a:avLst/>
          </a:prstGeom>
          <a:noFill/>
          <a:ln w="9525">
            <a:noFill/>
            <a:miter lim="800000"/>
            <a:headEnd/>
            <a:tailEnd/>
          </a:ln>
          <a:effectLst/>
        </p:spPr>
        <p:txBody>
          <a:bodyPr>
            <a:spAutoFit/>
          </a:bodyPr>
          <a:lstStyle/>
          <a:p>
            <a:pPr algn="l" eaLnBrk="1" hangingPunct="1">
              <a:lnSpc>
                <a:spcPct val="100000"/>
              </a:lnSpc>
              <a:spcBef>
                <a:spcPct val="50000"/>
              </a:spcBef>
              <a:buClrTx/>
              <a:buSzTx/>
              <a:buFontTx/>
              <a:buNone/>
            </a:pPr>
            <a:r>
              <a:rPr lang="it-IT">
                <a:solidFill>
                  <a:schemeClr val="tx1"/>
                </a:solidFill>
                <a:latin typeface="Arial" charset="0"/>
              </a:rPr>
              <a:t>Nell’espansione, il gas </a:t>
            </a:r>
            <a:r>
              <a:rPr lang="it-IT" b="1" i="1">
                <a:solidFill>
                  <a:schemeClr val="tx1"/>
                </a:solidFill>
                <a:latin typeface="Arial" charset="0"/>
              </a:rPr>
              <a:t>compie un lavoro</a:t>
            </a:r>
            <a:r>
              <a:rPr lang="it-IT">
                <a:solidFill>
                  <a:schemeClr val="tx1"/>
                </a:solidFill>
                <a:latin typeface="Arial" charset="0"/>
              </a:rPr>
              <a:t> </a:t>
            </a:r>
            <a:r>
              <a:rPr lang="it-IT" b="1">
                <a:solidFill>
                  <a:schemeClr val="tx1"/>
                </a:solidFill>
                <a:latin typeface="Arial" charset="0"/>
              </a:rPr>
              <a:t>L </a:t>
            </a:r>
            <a:r>
              <a:rPr lang="it-IT">
                <a:solidFill>
                  <a:schemeClr val="tx1"/>
                </a:solidFill>
                <a:latin typeface="Arial" charset="0"/>
              </a:rPr>
              <a:t>sull’ambiente esterno, di conseguenza, la sua energia interna </a:t>
            </a:r>
            <a:r>
              <a:rPr lang="it-IT" b="1" i="1">
                <a:solidFill>
                  <a:schemeClr val="tx1"/>
                </a:solidFill>
                <a:latin typeface="Arial" charset="0"/>
              </a:rPr>
              <a:t>diminuisce</a:t>
            </a:r>
            <a:r>
              <a:rPr lang="it-IT">
                <a:solidFill>
                  <a:schemeClr val="tx1"/>
                </a:solidFill>
                <a:latin typeface="Arial" charset="0"/>
              </a:rPr>
              <a:t> di una quantità  </a:t>
            </a:r>
            <a:r>
              <a:rPr lang="it-IT" b="1">
                <a:solidFill>
                  <a:schemeClr val="tx1"/>
                </a:solidFill>
                <a:latin typeface="Arial" charset="0"/>
              </a:rPr>
              <a:t>∆E = L</a:t>
            </a:r>
          </a:p>
        </p:txBody>
      </p:sp>
      <p:sp>
        <p:nvSpPr>
          <p:cNvPr id="51206" name="Text Box 6"/>
          <p:cNvSpPr txBox="1">
            <a:spLocks noChangeArrowheads="1"/>
          </p:cNvSpPr>
          <p:nvPr/>
        </p:nvSpPr>
        <p:spPr bwMode="auto">
          <a:xfrm>
            <a:off x="971550" y="5373688"/>
            <a:ext cx="5761038" cy="822325"/>
          </a:xfrm>
          <a:prstGeom prst="rect">
            <a:avLst/>
          </a:prstGeom>
          <a:noFill/>
          <a:ln w="9525">
            <a:noFill/>
            <a:miter lim="800000"/>
            <a:headEnd/>
            <a:tailEnd/>
          </a:ln>
          <a:effectLst/>
        </p:spPr>
        <p:txBody>
          <a:bodyPr>
            <a:spAutoFit/>
          </a:bodyPr>
          <a:lstStyle/>
          <a:p>
            <a:pPr algn="l" eaLnBrk="1" hangingPunct="1">
              <a:lnSpc>
                <a:spcPct val="100000"/>
              </a:lnSpc>
              <a:spcBef>
                <a:spcPct val="50000"/>
              </a:spcBef>
              <a:buClrTx/>
              <a:buSzTx/>
              <a:buFontTx/>
              <a:buNone/>
            </a:pPr>
            <a:r>
              <a:rPr lang="it-IT">
                <a:solidFill>
                  <a:schemeClr val="tx1"/>
                </a:solidFill>
                <a:latin typeface="Arial" charset="0"/>
              </a:rPr>
              <a:t>La variazione totale di energia interna del gas sarà  </a:t>
            </a:r>
            <a:r>
              <a:rPr lang="it-IT" b="1">
                <a:solidFill>
                  <a:schemeClr val="tx1"/>
                </a:solidFill>
              </a:rPr>
              <a:t>∆E = Q + (-L) = Q - L</a:t>
            </a:r>
          </a:p>
        </p:txBody>
      </p:sp>
      <p:grpSp>
        <p:nvGrpSpPr>
          <p:cNvPr id="51264" name="Group 64"/>
          <p:cNvGrpSpPr>
            <a:grpSpLocks/>
          </p:cNvGrpSpPr>
          <p:nvPr/>
        </p:nvGrpSpPr>
        <p:grpSpPr bwMode="auto">
          <a:xfrm>
            <a:off x="7164388" y="2133600"/>
            <a:ext cx="1763712" cy="2954338"/>
            <a:chOff x="4649" y="1570"/>
            <a:chExt cx="1111" cy="1861"/>
          </a:xfrm>
        </p:grpSpPr>
        <p:pic>
          <p:nvPicPr>
            <p:cNvPr id="51265" name="Picture 65"/>
            <p:cNvPicPr>
              <a:picLocks noChangeAspect="1" noChangeArrowheads="1"/>
            </p:cNvPicPr>
            <p:nvPr/>
          </p:nvPicPr>
          <p:blipFill>
            <a:blip r:embed="rId3"/>
            <a:srcRect l="41895" t="74609" r="55159" b="19467"/>
            <a:stretch>
              <a:fillRect/>
            </a:stretch>
          </p:blipFill>
          <p:spPr bwMode="auto">
            <a:xfrm>
              <a:off x="4967" y="3158"/>
              <a:ext cx="181" cy="273"/>
            </a:xfrm>
            <a:prstGeom prst="rect">
              <a:avLst/>
            </a:prstGeom>
            <a:noFill/>
            <a:ln w="9525">
              <a:noFill/>
              <a:miter lim="800000"/>
              <a:headEnd/>
              <a:tailEnd/>
            </a:ln>
            <a:effectLst/>
          </p:spPr>
        </p:pic>
        <p:grpSp>
          <p:nvGrpSpPr>
            <p:cNvPr id="51266" name="Group 66"/>
            <p:cNvGrpSpPr>
              <a:grpSpLocks/>
            </p:cNvGrpSpPr>
            <p:nvPr/>
          </p:nvGrpSpPr>
          <p:grpSpPr bwMode="auto">
            <a:xfrm>
              <a:off x="4649" y="1570"/>
              <a:ext cx="1111" cy="1588"/>
              <a:chOff x="4649" y="1570"/>
              <a:chExt cx="1111" cy="1588"/>
            </a:xfrm>
          </p:grpSpPr>
          <p:grpSp>
            <p:nvGrpSpPr>
              <p:cNvPr id="51267" name="Group 67"/>
              <p:cNvGrpSpPr>
                <a:grpSpLocks/>
              </p:cNvGrpSpPr>
              <p:nvPr/>
            </p:nvGrpSpPr>
            <p:grpSpPr bwMode="auto">
              <a:xfrm>
                <a:off x="4649" y="1570"/>
                <a:ext cx="771" cy="1588"/>
                <a:chOff x="3833" y="1570"/>
                <a:chExt cx="771" cy="1588"/>
              </a:xfrm>
            </p:grpSpPr>
            <p:sp>
              <p:nvSpPr>
                <p:cNvPr id="51268" name="AutoShape 68"/>
                <p:cNvSpPr>
                  <a:spLocks noChangeArrowheads="1"/>
                </p:cNvSpPr>
                <p:nvPr/>
              </p:nvSpPr>
              <p:spPr bwMode="auto">
                <a:xfrm>
                  <a:off x="3833" y="1570"/>
                  <a:ext cx="771" cy="1588"/>
                </a:xfrm>
                <a:prstGeom prst="can">
                  <a:avLst>
                    <a:gd name="adj" fmla="val 28406"/>
                  </a:avLst>
                </a:prstGeom>
                <a:solidFill>
                  <a:schemeClr val="accent1"/>
                </a:solidFill>
                <a:ln w="9525">
                  <a:solidFill>
                    <a:schemeClr val="tx1"/>
                  </a:solidFill>
                  <a:round/>
                  <a:headEnd/>
                  <a:tailEnd/>
                </a:ln>
                <a:effectLst/>
              </p:spPr>
              <p:txBody>
                <a:bodyPr wrap="none" anchor="ctr"/>
                <a:lstStyle/>
                <a:p>
                  <a:endParaRPr lang="it-IT"/>
                </a:p>
              </p:txBody>
            </p:sp>
            <p:sp>
              <p:nvSpPr>
                <p:cNvPr id="51269" name="Oval 69"/>
                <p:cNvSpPr>
                  <a:spLocks noChangeArrowheads="1"/>
                </p:cNvSpPr>
                <p:nvPr/>
              </p:nvSpPr>
              <p:spPr bwMode="auto">
                <a:xfrm>
                  <a:off x="3833" y="2976"/>
                  <a:ext cx="771" cy="182"/>
                </a:xfrm>
                <a:prstGeom prst="ellipse">
                  <a:avLst/>
                </a:prstGeom>
                <a:solidFill>
                  <a:srgbClr val="7897EE"/>
                </a:solidFill>
                <a:ln w="9525">
                  <a:solidFill>
                    <a:schemeClr val="tx1"/>
                  </a:solidFill>
                  <a:round/>
                  <a:headEnd/>
                  <a:tailEnd/>
                </a:ln>
                <a:effectLst/>
              </p:spPr>
              <p:txBody>
                <a:bodyPr wrap="none" anchor="ctr"/>
                <a:lstStyle/>
                <a:p>
                  <a:endParaRPr lang="it-IT"/>
                </a:p>
              </p:txBody>
            </p:sp>
          </p:grpSp>
          <p:grpSp>
            <p:nvGrpSpPr>
              <p:cNvPr id="51270" name="Group 70"/>
              <p:cNvGrpSpPr>
                <a:grpSpLocks/>
              </p:cNvGrpSpPr>
              <p:nvPr/>
            </p:nvGrpSpPr>
            <p:grpSpPr bwMode="auto">
              <a:xfrm>
                <a:off x="4649" y="2086"/>
                <a:ext cx="771" cy="392"/>
                <a:chOff x="3560" y="2086"/>
                <a:chExt cx="771" cy="392"/>
              </a:xfrm>
            </p:grpSpPr>
            <p:sp>
              <p:nvSpPr>
                <p:cNvPr id="51271" name="AutoShape 71"/>
                <p:cNvSpPr>
                  <a:spLocks noChangeArrowheads="1"/>
                </p:cNvSpPr>
                <p:nvPr/>
              </p:nvSpPr>
              <p:spPr bwMode="auto">
                <a:xfrm>
                  <a:off x="3560" y="2206"/>
                  <a:ext cx="771" cy="272"/>
                </a:xfrm>
                <a:prstGeom prst="can">
                  <a:avLst>
                    <a:gd name="adj" fmla="val 50000"/>
                  </a:avLst>
                </a:prstGeom>
                <a:solidFill>
                  <a:schemeClr val="bg2"/>
                </a:solidFill>
                <a:ln w="9525">
                  <a:solidFill>
                    <a:schemeClr val="tx1"/>
                  </a:solidFill>
                  <a:round/>
                  <a:headEnd/>
                  <a:tailEnd/>
                </a:ln>
                <a:effectLst/>
              </p:spPr>
              <p:txBody>
                <a:bodyPr wrap="none" anchor="ctr"/>
                <a:lstStyle/>
                <a:p>
                  <a:endParaRPr lang="it-IT"/>
                </a:p>
              </p:txBody>
            </p:sp>
            <p:grpSp>
              <p:nvGrpSpPr>
                <p:cNvPr id="51272" name="Group 72"/>
                <p:cNvGrpSpPr>
                  <a:grpSpLocks/>
                </p:cNvGrpSpPr>
                <p:nvPr/>
              </p:nvGrpSpPr>
              <p:grpSpPr bwMode="auto">
                <a:xfrm>
                  <a:off x="3724" y="2086"/>
                  <a:ext cx="91" cy="210"/>
                  <a:chOff x="3914" y="1179"/>
                  <a:chExt cx="91" cy="210"/>
                </a:xfrm>
              </p:grpSpPr>
              <p:sp>
                <p:nvSpPr>
                  <p:cNvPr id="51273" name="AutoShape 73"/>
                  <p:cNvSpPr>
                    <a:spLocks noChangeArrowheads="1"/>
                  </p:cNvSpPr>
                  <p:nvPr/>
                </p:nvSpPr>
                <p:spPr bwMode="auto">
                  <a:xfrm>
                    <a:off x="3914" y="1207"/>
                    <a:ext cx="91" cy="182"/>
                  </a:xfrm>
                  <a:prstGeom prst="can">
                    <a:avLst>
                      <a:gd name="adj" fmla="val 50000"/>
                    </a:avLst>
                  </a:prstGeom>
                  <a:solidFill>
                    <a:srgbClr val="CC9900"/>
                  </a:solidFill>
                  <a:ln w="9525">
                    <a:solidFill>
                      <a:schemeClr val="tx1"/>
                    </a:solidFill>
                    <a:round/>
                    <a:headEnd/>
                    <a:tailEnd/>
                  </a:ln>
                  <a:effectLst/>
                </p:spPr>
                <p:txBody>
                  <a:bodyPr wrap="none" anchor="ctr"/>
                  <a:lstStyle/>
                  <a:p>
                    <a:endParaRPr lang="it-IT"/>
                  </a:p>
                </p:txBody>
              </p:sp>
              <p:sp>
                <p:nvSpPr>
                  <p:cNvPr id="51274" name="AutoShape 74"/>
                  <p:cNvSpPr>
                    <a:spLocks noChangeArrowheads="1"/>
                  </p:cNvSpPr>
                  <p:nvPr/>
                </p:nvSpPr>
                <p:spPr bwMode="auto">
                  <a:xfrm>
                    <a:off x="3941" y="1179"/>
                    <a:ext cx="46" cy="46"/>
                  </a:xfrm>
                  <a:prstGeom prst="can">
                    <a:avLst>
                      <a:gd name="adj" fmla="val 25000"/>
                    </a:avLst>
                  </a:prstGeom>
                  <a:solidFill>
                    <a:srgbClr val="CC9900"/>
                  </a:solidFill>
                  <a:ln w="9525">
                    <a:solidFill>
                      <a:schemeClr val="tx1"/>
                    </a:solidFill>
                    <a:round/>
                    <a:headEnd/>
                    <a:tailEnd/>
                  </a:ln>
                  <a:effectLst/>
                </p:spPr>
                <p:txBody>
                  <a:bodyPr wrap="none" anchor="ctr"/>
                  <a:lstStyle/>
                  <a:p>
                    <a:endParaRPr lang="it-IT"/>
                  </a:p>
                </p:txBody>
              </p:sp>
            </p:grpSp>
            <p:grpSp>
              <p:nvGrpSpPr>
                <p:cNvPr id="51275" name="Group 75"/>
                <p:cNvGrpSpPr>
                  <a:grpSpLocks/>
                </p:cNvGrpSpPr>
                <p:nvPr/>
              </p:nvGrpSpPr>
              <p:grpSpPr bwMode="auto">
                <a:xfrm>
                  <a:off x="4077" y="2086"/>
                  <a:ext cx="91" cy="210"/>
                  <a:chOff x="3914" y="1179"/>
                  <a:chExt cx="91" cy="210"/>
                </a:xfrm>
              </p:grpSpPr>
              <p:sp>
                <p:nvSpPr>
                  <p:cNvPr id="51276" name="AutoShape 76"/>
                  <p:cNvSpPr>
                    <a:spLocks noChangeArrowheads="1"/>
                  </p:cNvSpPr>
                  <p:nvPr/>
                </p:nvSpPr>
                <p:spPr bwMode="auto">
                  <a:xfrm>
                    <a:off x="3914" y="1207"/>
                    <a:ext cx="91" cy="182"/>
                  </a:xfrm>
                  <a:prstGeom prst="can">
                    <a:avLst>
                      <a:gd name="adj" fmla="val 50000"/>
                    </a:avLst>
                  </a:prstGeom>
                  <a:solidFill>
                    <a:srgbClr val="CC9900"/>
                  </a:solidFill>
                  <a:ln w="9525">
                    <a:solidFill>
                      <a:schemeClr val="tx1"/>
                    </a:solidFill>
                    <a:round/>
                    <a:headEnd/>
                    <a:tailEnd/>
                  </a:ln>
                  <a:effectLst/>
                </p:spPr>
                <p:txBody>
                  <a:bodyPr wrap="none" anchor="ctr"/>
                  <a:lstStyle/>
                  <a:p>
                    <a:endParaRPr lang="it-IT"/>
                  </a:p>
                </p:txBody>
              </p:sp>
              <p:sp>
                <p:nvSpPr>
                  <p:cNvPr id="51277" name="AutoShape 77"/>
                  <p:cNvSpPr>
                    <a:spLocks noChangeArrowheads="1"/>
                  </p:cNvSpPr>
                  <p:nvPr/>
                </p:nvSpPr>
                <p:spPr bwMode="auto">
                  <a:xfrm>
                    <a:off x="3941" y="1179"/>
                    <a:ext cx="46" cy="46"/>
                  </a:xfrm>
                  <a:prstGeom prst="can">
                    <a:avLst>
                      <a:gd name="adj" fmla="val 25000"/>
                    </a:avLst>
                  </a:prstGeom>
                  <a:solidFill>
                    <a:srgbClr val="CC9900"/>
                  </a:solidFill>
                  <a:ln w="9525">
                    <a:solidFill>
                      <a:schemeClr val="tx1"/>
                    </a:solidFill>
                    <a:round/>
                    <a:headEnd/>
                    <a:tailEnd/>
                  </a:ln>
                  <a:effectLst/>
                </p:spPr>
                <p:txBody>
                  <a:bodyPr wrap="none" anchor="ctr"/>
                  <a:lstStyle/>
                  <a:p>
                    <a:endParaRPr lang="it-IT"/>
                  </a:p>
                </p:txBody>
              </p:sp>
            </p:grpSp>
          </p:grpSp>
          <p:grpSp>
            <p:nvGrpSpPr>
              <p:cNvPr id="51278" name="Group 78"/>
              <p:cNvGrpSpPr>
                <a:grpSpLocks/>
              </p:cNvGrpSpPr>
              <p:nvPr/>
            </p:nvGrpSpPr>
            <p:grpSpPr bwMode="auto">
              <a:xfrm>
                <a:off x="4649" y="1677"/>
                <a:ext cx="771" cy="392"/>
                <a:chOff x="3560" y="2086"/>
                <a:chExt cx="771" cy="392"/>
              </a:xfrm>
            </p:grpSpPr>
            <p:sp>
              <p:nvSpPr>
                <p:cNvPr id="51279" name="AutoShape 79"/>
                <p:cNvSpPr>
                  <a:spLocks noChangeArrowheads="1"/>
                </p:cNvSpPr>
                <p:nvPr/>
              </p:nvSpPr>
              <p:spPr bwMode="auto">
                <a:xfrm>
                  <a:off x="3560" y="2206"/>
                  <a:ext cx="771" cy="272"/>
                </a:xfrm>
                <a:prstGeom prst="can">
                  <a:avLst>
                    <a:gd name="adj" fmla="val 50000"/>
                  </a:avLst>
                </a:prstGeom>
                <a:solidFill>
                  <a:schemeClr val="bg2"/>
                </a:solidFill>
                <a:ln w="9525">
                  <a:solidFill>
                    <a:schemeClr val="tx1"/>
                  </a:solidFill>
                  <a:round/>
                  <a:headEnd/>
                  <a:tailEnd/>
                </a:ln>
                <a:effectLst/>
              </p:spPr>
              <p:txBody>
                <a:bodyPr wrap="none" anchor="ctr"/>
                <a:lstStyle/>
                <a:p>
                  <a:endParaRPr lang="it-IT"/>
                </a:p>
              </p:txBody>
            </p:sp>
            <p:grpSp>
              <p:nvGrpSpPr>
                <p:cNvPr id="51280" name="Group 80"/>
                <p:cNvGrpSpPr>
                  <a:grpSpLocks/>
                </p:cNvGrpSpPr>
                <p:nvPr/>
              </p:nvGrpSpPr>
              <p:grpSpPr bwMode="auto">
                <a:xfrm>
                  <a:off x="3724" y="2086"/>
                  <a:ext cx="91" cy="210"/>
                  <a:chOff x="3914" y="1179"/>
                  <a:chExt cx="91" cy="210"/>
                </a:xfrm>
              </p:grpSpPr>
              <p:sp>
                <p:nvSpPr>
                  <p:cNvPr id="51281" name="AutoShape 81"/>
                  <p:cNvSpPr>
                    <a:spLocks noChangeArrowheads="1"/>
                  </p:cNvSpPr>
                  <p:nvPr/>
                </p:nvSpPr>
                <p:spPr bwMode="auto">
                  <a:xfrm>
                    <a:off x="3914" y="1207"/>
                    <a:ext cx="91" cy="182"/>
                  </a:xfrm>
                  <a:prstGeom prst="can">
                    <a:avLst>
                      <a:gd name="adj" fmla="val 50000"/>
                    </a:avLst>
                  </a:prstGeom>
                  <a:solidFill>
                    <a:srgbClr val="CC9900"/>
                  </a:solidFill>
                  <a:ln w="9525">
                    <a:solidFill>
                      <a:schemeClr val="tx1"/>
                    </a:solidFill>
                    <a:round/>
                    <a:headEnd/>
                    <a:tailEnd/>
                  </a:ln>
                  <a:effectLst/>
                </p:spPr>
                <p:txBody>
                  <a:bodyPr wrap="none" anchor="ctr"/>
                  <a:lstStyle/>
                  <a:p>
                    <a:endParaRPr lang="it-IT"/>
                  </a:p>
                </p:txBody>
              </p:sp>
              <p:sp>
                <p:nvSpPr>
                  <p:cNvPr id="51282" name="AutoShape 82"/>
                  <p:cNvSpPr>
                    <a:spLocks noChangeArrowheads="1"/>
                  </p:cNvSpPr>
                  <p:nvPr/>
                </p:nvSpPr>
                <p:spPr bwMode="auto">
                  <a:xfrm>
                    <a:off x="3941" y="1179"/>
                    <a:ext cx="46" cy="46"/>
                  </a:xfrm>
                  <a:prstGeom prst="can">
                    <a:avLst>
                      <a:gd name="adj" fmla="val 25000"/>
                    </a:avLst>
                  </a:prstGeom>
                  <a:solidFill>
                    <a:srgbClr val="CC9900"/>
                  </a:solidFill>
                  <a:ln w="9525">
                    <a:solidFill>
                      <a:schemeClr val="tx1"/>
                    </a:solidFill>
                    <a:round/>
                    <a:headEnd/>
                    <a:tailEnd/>
                  </a:ln>
                  <a:effectLst/>
                </p:spPr>
                <p:txBody>
                  <a:bodyPr wrap="none" anchor="ctr"/>
                  <a:lstStyle/>
                  <a:p>
                    <a:endParaRPr lang="it-IT"/>
                  </a:p>
                </p:txBody>
              </p:sp>
            </p:grpSp>
            <p:grpSp>
              <p:nvGrpSpPr>
                <p:cNvPr id="51283" name="Group 83"/>
                <p:cNvGrpSpPr>
                  <a:grpSpLocks/>
                </p:cNvGrpSpPr>
                <p:nvPr/>
              </p:nvGrpSpPr>
              <p:grpSpPr bwMode="auto">
                <a:xfrm>
                  <a:off x="4077" y="2086"/>
                  <a:ext cx="91" cy="210"/>
                  <a:chOff x="3914" y="1179"/>
                  <a:chExt cx="91" cy="210"/>
                </a:xfrm>
              </p:grpSpPr>
              <p:sp>
                <p:nvSpPr>
                  <p:cNvPr id="51284" name="AutoShape 84"/>
                  <p:cNvSpPr>
                    <a:spLocks noChangeArrowheads="1"/>
                  </p:cNvSpPr>
                  <p:nvPr/>
                </p:nvSpPr>
                <p:spPr bwMode="auto">
                  <a:xfrm>
                    <a:off x="3914" y="1207"/>
                    <a:ext cx="91" cy="182"/>
                  </a:xfrm>
                  <a:prstGeom prst="can">
                    <a:avLst>
                      <a:gd name="adj" fmla="val 50000"/>
                    </a:avLst>
                  </a:prstGeom>
                  <a:solidFill>
                    <a:srgbClr val="CC9900"/>
                  </a:solidFill>
                  <a:ln w="9525">
                    <a:solidFill>
                      <a:schemeClr val="tx1"/>
                    </a:solidFill>
                    <a:round/>
                    <a:headEnd/>
                    <a:tailEnd/>
                  </a:ln>
                  <a:effectLst/>
                </p:spPr>
                <p:txBody>
                  <a:bodyPr wrap="none" anchor="ctr"/>
                  <a:lstStyle/>
                  <a:p>
                    <a:endParaRPr lang="it-IT"/>
                  </a:p>
                </p:txBody>
              </p:sp>
              <p:sp>
                <p:nvSpPr>
                  <p:cNvPr id="51285" name="AutoShape 85"/>
                  <p:cNvSpPr>
                    <a:spLocks noChangeArrowheads="1"/>
                  </p:cNvSpPr>
                  <p:nvPr/>
                </p:nvSpPr>
                <p:spPr bwMode="auto">
                  <a:xfrm>
                    <a:off x="3941" y="1179"/>
                    <a:ext cx="46" cy="46"/>
                  </a:xfrm>
                  <a:prstGeom prst="can">
                    <a:avLst>
                      <a:gd name="adj" fmla="val 25000"/>
                    </a:avLst>
                  </a:prstGeom>
                  <a:solidFill>
                    <a:srgbClr val="CC9900"/>
                  </a:solidFill>
                  <a:ln w="9525">
                    <a:solidFill>
                      <a:schemeClr val="tx1"/>
                    </a:solidFill>
                    <a:round/>
                    <a:headEnd/>
                    <a:tailEnd/>
                  </a:ln>
                  <a:effectLst/>
                </p:spPr>
                <p:txBody>
                  <a:bodyPr wrap="none" anchor="ctr"/>
                  <a:lstStyle/>
                  <a:p>
                    <a:endParaRPr lang="it-IT"/>
                  </a:p>
                </p:txBody>
              </p:sp>
            </p:grpSp>
          </p:grpSp>
          <p:grpSp>
            <p:nvGrpSpPr>
              <p:cNvPr id="51286" name="Group 86"/>
              <p:cNvGrpSpPr>
                <a:grpSpLocks/>
              </p:cNvGrpSpPr>
              <p:nvPr/>
            </p:nvGrpSpPr>
            <p:grpSpPr bwMode="auto">
              <a:xfrm>
                <a:off x="5012" y="1933"/>
                <a:ext cx="748" cy="680"/>
                <a:chOff x="5012" y="1933"/>
                <a:chExt cx="748" cy="680"/>
              </a:xfrm>
            </p:grpSpPr>
            <p:sp>
              <p:nvSpPr>
                <p:cNvPr id="51287" name="Line 87"/>
                <p:cNvSpPr>
                  <a:spLocks noChangeShapeType="1"/>
                </p:cNvSpPr>
                <p:nvPr/>
              </p:nvSpPr>
              <p:spPr bwMode="auto">
                <a:xfrm flipV="1">
                  <a:off x="5012" y="2069"/>
                  <a:ext cx="0" cy="544"/>
                </a:xfrm>
                <a:prstGeom prst="line">
                  <a:avLst/>
                </a:prstGeom>
                <a:noFill/>
                <a:ln w="57150">
                  <a:solidFill>
                    <a:srgbClr val="FF3300"/>
                  </a:solidFill>
                  <a:round/>
                  <a:headEnd/>
                  <a:tailEnd type="triangle" w="med" len="med"/>
                </a:ln>
                <a:effectLst/>
              </p:spPr>
              <p:txBody>
                <a:bodyPr/>
                <a:lstStyle/>
                <a:p>
                  <a:endParaRPr lang="it-IT"/>
                </a:p>
              </p:txBody>
            </p:sp>
            <p:sp>
              <p:nvSpPr>
                <p:cNvPr id="51288" name="Text Box 88"/>
                <p:cNvSpPr txBox="1">
                  <a:spLocks noChangeArrowheads="1"/>
                </p:cNvSpPr>
                <p:nvPr/>
              </p:nvSpPr>
              <p:spPr bwMode="auto">
                <a:xfrm>
                  <a:off x="5057" y="2205"/>
                  <a:ext cx="273" cy="288"/>
                </a:xfrm>
                <a:prstGeom prst="rect">
                  <a:avLst/>
                </a:prstGeom>
                <a:noFill/>
                <a:ln w="9525">
                  <a:noFill/>
                  <a:miter lim="800000"/>
                  <a:headEnd/>
                  <a:tailEnd/>
                </a:ln>
                <a:effectLst/>
              </p:spPr>
              <p:txBody>
                <a:bodyPr>
                  <a:spAutoFit/>
                </a:bodyPr>
                <a:lstStyle/>
                <a:p>
                  <a:pPr algn="l" eaLnBrk="1" hangingPunct="1">
                    <a:lnSpc>
                      <a:spcPct val="100000"/>
                    </a:lnSpc>
                    <a:spcBef>
                      <a:spcPct val="50000"/>
                    </a:spcBef>
                    <a:buClrTx/>
                    <a:buSzTx/>
                    <a:buFontTx/>
                    <a:buNone/>
                  </a:pPr>
                  <a:r>
                    <a:rPr lang="it-IT" b="1">
                      <a:solidFill>
                        <a:schemeClr val="tx1"/>
                      </a:solidFill>
                      <a:latin typeface="Arial" charset="0"/>
                    </a:rPr>
                    <a:t>F</a:t>
                  </a:r>
                </a:p>
              </p:txBody>
            </p:sp>
            <p:sp>
              <p:nvSpPr>
                <p:cNvPr id="51289" name="Text Box 89"/>
                <p:cNvSpPr txBox="1">
                  <a:spLocks noChangeArrowheads="1"/>
                </p:cNvSpPr>
                <p:nvPr/>
              </p:nvSpPr>
              <p:spPr bwMode="auto">
                <a:xfrm>
                  <a:off x="5487" y="1933"/>
                  <a:ext cx="273" cy="288"/>
                </a:xfrm>
                <a:prstGeom prst="rect">
                  <a:avLst/>
                </a:prstGeom>
                <a:noFill/>
                <a:ln w="9525">
                  <a:noFill/>
                  <a:miter lim="800000"/>
                  <a:headEnd/>
                  <a:tailEnd/>
                </a:ln>
                <a:effectLst/>
              </p:spPr>
              <p:txBody>
                <a:bodyPr>
                  <a:spAutoFit/>
                </a:bodyPr>
                <a:lstStyle/>
                <a:p>
                  <a:pPr algn="l" eaLnBrk="1" hangingPunct="1">
                    <a:lnSpc>
                      <a:spcPct val="100000"/>
                    </a:lnSpc>
                    <a:spcBef>
                      <a:spcPct val="50000"/>
                    </a:spcBef>
                    <a:buClrTx/>
                    <a:buSzTx/>
                    <a:buFontTx/>
                    <a:buNone/>
                  </a:pPr>
                  <a:r>
                    <a:rPr lang="it-IT" b="1">
                      <a:solidFill>
                        <a:schemeClr val="tx1"/>
                      </a:solidFill>
                      <a:latin typeface="Arial" charset="0"/>
                    </a:rPr>
                    <a:t>s</a:t>
                  </a:r>
                </a:p>
              </p:txBody>
            </p:sp>
            <p:sp>
              <p:nvSpPr>
                <p:cNvPr id="51290" name="Line 90"/>
                <p:cNvSpPr>
                  <a:spLocks noChangeShapeType="1"/>
                </p:cNvSpPr>
                <p:nvPr/>
              </p:nvSpPr>
              <p:spPr bwMode="auto">
                <a:xfrm flipV="1">
                  <a:off x="5501" y="1933"/>
                  <a:ext cx="0" cy="272"/>
                </a:xfrm>
                <a:prstGeom prst="line">
                  <a:avLst/>
                </a:prstGeom>
                <a:noFill/>
                <a:ln w="57150">
                  <a:solidFill>
                    <a:srgbClr val="0000FF"/>
                  </a:solidFill>
                  <a:round/>
                  <a:headEnd/>
                  <a:tailEnd type="triangle" w="med" len="med"/>
                </a:ln>
                <a:effectLst/>
              </p:spPr>
              <p:txBody>
                <a:bodyPr/>
                <a:lstStyle/>
                <a:p>
                  <a:endParaRPr lang="it-IT"/>
                </a:p>
              </p:txBody>
            </p:sp>
          </p:gr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p:txBody>
          <a:bodyPr/>
          <a:lstStyle/>
          <a:p>
            <a:pPr algn="ctr"/>
            <a:r>
              <a:rPr lang="it-IT"/>
              <a:t>Entropia</a:t>
            </a:r>
            <a:r>
              <a:rPr lang="it-IT" baseline="-25000"/>
              <a:t>3</a:t>
            </a:r>
          </a:p>
        </p:txBody>
      </p:sp>
      <p:sp>
        <p:nvSpPr>
          <p:cNvPr id="160771" name="Rectangle 3"/>
          <p:cNvSpPr>
            <a:spLocks noGrp="1" noChangeArrowheads="1"/>
          </p:cNvSpPr>
          <p:nvPr>
            <p:ph type="body" sz="half" idx="1"/>
          </p:nvPr>
        </p:nvSpPr>
        <p:spPr>
          <a:xfrm>
            <a:off x="684213" y="1916113"/>
            <a:ext cx="7775575" cy="3263900"/>
          </a:xfrm>
        </p:spPr>
        <p:txBody>
          <a:bodyPr/>
          <a:lstStyle/>
          <a:p>
            <a:pPr marL="347663" indent="-347663">
              <a:lnSpc>
                <a:spcPct val="100000"/>
              </a:lnSpc>
              <a:spcBef>
                <a:spcPct val="20000"/>
              </a:spcBef>
              <a:buClr>
                <a:schemeClr val="accent2"/>
              </a:buClr>
              <a:buFont typeface="Wingdings" pitchFamily="2" charset="2"/>
              <a:buChar char="n"/>
            </a:pPr>
            <a:r>
              <a:rPr lang="it-IT" sz="2800"/>
              <a:t>Le due </a:t>
            </a:r>
            <a:r>
              <a:rPr lang="it-IT" sz="2800" i="1"/>
              <a:t>trasformazioni reversibili</a:t>
            </a:r>
            <a:r>
              <a:rPr lang="it-IT" sz="2800"/>
              <a:t> sono arbitrarie</a:t>
            </a:r>
          </a:p>
          <a:p>
            <a:pPr marL="347663" indent="-347663">
              <a:lnSpc>
                <a:spcPct val="100000"/>
              </a:lnSpc>
              <a:spcBef>
                <a:spcPct val="20000"/>
              </a:spcBef>
              <a:buClr>
                <a:schemeClr val="accent2"/>
              </a:buClr>
              <a:buFont typeface="Wingdings" pitchFamily="2" charset="2"/>
              <a:buChar char="n"/>
            </a:pPr>
            <a:r>
              <a:rPr lang="it-IT" sz="2800"/>
              <a:t>L’uguaglianza ottenuta mostra che le due espressioni </a:t>
            </a:r>
            <a:r>
              <a:rPr lang="it-IT" sz="2800" u="sng"/>
              <a:t>non dipendono</a:t>
            </a:r>
            <a:r>
              <a:rPr lang="it-IT" sz="2800"/>
              <a:t> dal modo con cui le trasformazioni sono state effettuate, ma </a:t>
            </a:r>
            <a:r>
              <a:rPr lang="it-IT" sz="2800" u="sng"/>
              <a:t>solo</a:t>
            </a:r>
            <a:r>
              <a:rPr lang="it-IT" sz="2800"/>
              <a:t> dallo stato </a:t>
            </a:r>
            <a:r>
              <a:rPr lang="it-IT" sz="2800" u="sng"/>
              <a:t>iniziale</a:t>
            </a:r>
            <a:r>
              <a:rPr lang="it-IT" sz="2800"/>
              <a:t> e </a:t>
            </a:r>
            <a:r>
              <a:rPr lang="it-IT" sz="2800" u="sng"/>
              <a:t>finale</a:t>
            </a:r>
            <a:endParaRPr lang="it-IT" sz="2800"/>
          </a:p>
          <a:p>
            <a:pPr marL="347663" indent="-347663">
              <a:lnSpc>
                <a:spcPct val="100000"/>
              </a:lnSpc>
              <a:spcBef>
                <a:spcPct val="20000"/>
              </a:spcBef>
              <a:buClr>
                <a:schemeClr val="accent2"/>
              </a:buClr>
              <a:buFont typeface="Wingdings" pitchFamily="2" charset="2"/>
              <a:buChar char="n"/>
            </a:pPr>
            <a:r>
              <a:rPr lang="it-IT" sz="2800"/>
              <a:t>A ciascun stato è possibile fare corrispondere una nuova funzione di stato detta </a:t>
            </a:r>
            <a:r>
              <a:rPr lang="it-IT" sz="2800" b="1" i="1"/>
              <a:t>entropia</a:t>
            </a:r>
            <a:endParaRPr lang="it-IT"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ctr"/>
            <a:r>
              <a:rPr lang="it-IT"/>
              <a:t>Entropia</a:t>
            </a:r>
            <a:r>
              <a:rPr lang="it-IT" baseline="-25000"/>
              <a:t>4</a:t>
            </a:r>
          </a:p>
        </p:txBody>
      </p:sp>
      <p:sp>
        <p:nvSpPr>
          <p:cNvPr id="162819" name="Rectangle 3"/>
          <p:cNvSpPr>
            <a:spLocks noGrp="1" noChangeArrowheads="1"/>
          </p:cNvSpPr>
          <p:nvPr>
            <p:ph type="body" sz="half" idx="1"/>
          </p:nvPr>
        </p:nvSpPr>
        <p:spPr>
          <a:xfrm>
            <a:off x="457200" y="1604963"/>
            <a:ext cx="8147050" cy="384175"/>
          </a:xfrm>
        </p:spPr>
        <p:txBody>
          <a:bodyPr/>
          <a:lstStyle/>
          <a:p>
            <a:pPr marL="347663" indent="-347663">
              <a:lnSpc>
                <a:spcPct val="100000"/>
              </a:lnSpc>
              <a:spcBef>
                <a:spcPct val="20000"/>
              </a:spcBef>
              <a:buClr>
                <a:schemeClr val="accent2"/>
              </a:buClr>
              <a:buFont typeface="Wingdings" pitchFamily="2" charset="2"/>
              <a:buChar char="n"/>
            </a:pPr>
            <a:r>
              <a:rPr lang="it-IT" sz="2400"/>
              <a:t>L’</a:t>
            </a:r>
            <a:r>
              <a:rPr lang="it-IT" sz="2400" b="1" i="1"/>
              <a:t>entropia</a:t>
            </a:r>
            <a:r>
              <a:rPr lang="it-IT" sz="2400"/>
              <a:t> è definita tramite la relazione</a:t>
            </a:r>
          </a:p>
        </p:txBody>
      </p:sp>
      <p:graphicFrame>
        <p:nvGraphicFramePr>
          <p:cNvPr id="162820" name="Object 4"/>
          <p:cNvGraphicFramePr>
            <a:graphicFrameLocks noChangeAspect="1"/>
          </p:cNvGraphicFramePr>
          <p:nvPr>
            <p:ph sz="half" idx="2"/>
          </p:nvPr>
        </p:nvGraphicFramePr>
        <p:xfrm>
          <a:off x="1560513" y="2060575"/>
          <a:ext cx="3436937" cy="1079500"/>
        </p:xfrm>
        <a:graphic>
          <a:graphicData uri="http://schemas.openxmlformats.org/presentationml/2006/ole">
            <p:oleObj spid="_x0000_s162820" name="Equation" r:id="rId3" imgW="1536480" imgH="482400" progId="Equation.3">
              <p:embed/>
            </p:oleObj>
          </a:graphicData>
        </a:graphic>
      </p:graphicFrame>
      <p:sp>
        <p:nvSpPr>
          <p:cNvPr id="162821" name="Rectangle 5"/>
          <p:cNvSpPr>
            <a:spLocks noChangeArrowheads="1"/>
          </p:cNvSpPr>
          <p:nvPr/>
        </p:nvSpPr>
        <p:spPr bwMode="auto">
          <a:xfrm>
            <a:off x="323850" y="3500438"/>
            <a:ext cx="8135938" cy="2735262"/>
          </a:xfrm>
          <a:prstGeom prst="rect">
            <a:avLst/>
          </a:prstGeom>
          <a:noFill/>
          <a:ln w="9525">
            <a:noFill/>
            <a:round/>
            <a:headEnd/>
            <a:tailEnd/>
          </a:ln>
          <a:effectLst/>
        </p:spPr>
        <p:txBody>
          <a:bodyPr lIns="0" tIns="0" rIns="0" bIns="0"/>
          <a:lstStyle/>
          <a:p>
            <a:pPr marL="347663" indent="-347663" algn="l" eaLnBrk="1" hangingPunct="1">
              <a:lnSpc>
                <a:spcPct val="100000"/>
              </a:lnSpc>
              <a:spcBef>
                <a:spcPct val="20000"/>
              </a:spcBef>
              <a:buClr>
                <a:schemeClr val="accent2"/>
              </a:buClr>
              <a:buSzPct val="60000"/>
              <a:buFont typeface="Wingdings" pitchFamily="2" charset="2"/>
              <a:buChar char="n"/>
            </a:pPr>
            <a:r>
              <a:rPr lang="it-IT">
                <a:solidFill>
                  <a:srgbClr val="000000"/>
                </a:solidFill>
                <a:latin typeface="Tahoma" pitchFamily="34" charset="0"/>
              </a:rPr>
              <a:t>La definizione di </a:t>
            </a:r>
            <a:r>
              <a:rPr lang="it-IT" b="1" i="1">
                <a:solidFill>
                  <a:srgbClr val="000000"/>
                </a:solidFill>
                <a:latin typeface="Tahoma" pitchFamily="34" charset="0"/>
              </a:rPr>
              <a:t>entropia</a:t>
            </a:r>
            <a:r>
              <a:rPr lang="it-IT">
                <a:solidFill>
                  <a:srgbClr val="000000"/>
                </a:solidFill>
                <a:latin typeface="Tahoma" pitchFamily="34" charset="0"/>
              </a:rPr>
              <a:t> è espressa come </a:t>
            </a:r>
            <a:r>
              <a:rPr lang="it-IT" u="sng">
                <a:solidFill>
                  <a:srgbClr val="000000"/>
                </a:solidFill>
                <a:latin typeface="Tahoma" pitchFamily="34" charset="0"/>
              </a:rPr>
              <a:t>differenza</a:t>
            </a:r>
            <a:r>
              <a:rPr lang="it-IT">
                <a:solidFill>
                  <a:srgbClr val="000000"/>
                </a:solidFill>
                <a:latin typeface="Tahoma" pitchFamily="34" charset="0"/>
              </a:rPr>
              <a:t>, in relazione a due stati termodinamici, tramite una </a:t>
            </a:r>
            <a:r>
              <a:rPr lang="it-IT" u="sng">
                <a:solidFill>
                  <a:srgbClr val="000000"/>
                </a:solidFill>
                <a:latin typeface="Tahoma" pitchFamily="34" charset="0"/>
              </a:rPr>
              <a:t>trasformazione reversibile</a:t>
            </a:r>
          </a:p>
          <a:p>
            <a:pPr marL="347663" indent="-347663" algn="l" eaLnBrk="1" hangingPunct="1">
              <a:lnSpc>
                <a:spcPct val="100000"/>
              </a:lnSpc>
              <a:spcBef>
                <a:spcPct val="20000"/>
              </a:spcBef>
              <a:buClr>
                <a:schemeClr val="accent2"/>
              </a:buClr>
              <a:buSzPct val="60000"/>
              <a:buFont typeface="Wingdings" pitchFamily="2" charset="2"/>
              <a:buChar char="n"/>
            </a:pPr>
            <a:r>
              <a:rPr lang="it-IT">
                <a:solidFill>
                  <a:srgbClr val="000000"/>
                </a:solidFill>
                <a:latin typeface="Tahoma" pitchFamily="34" charset="0"/>
              </a:rPr>
              <a:t>Il suo valore è noto a meno di una </a:t>
            </a:r>
            <a:r>
              <a:rPr lang="it-IT" u="sng">
                <a:solidFill>
                  <a:srgbClr val="000000"/>
                </a:solidFill>
                <a:latin typeface="Tahoma" pitchFamily="34" charset="0"/>
              </a:rPr>
              <a:t>costante additiva arbitraria</a:t>
            </a:r>
          </a:p>
          <a:p>
            <a:pPr marL="347663" indent="-347663" algn="l" eaLnBrk="1" hangingPunct="1">
              <a:lnSpc>
                <a:spcPct val="100000"/>
              </a:lnSpc>
              <a:spcBef>
                <a:spcPct val="20000"/>
              </a:spcBef>
              <a:buClr>
                <a:schemeClr val="accent2"/>
              </a:buClr>
              <a:buSzPct val="60000"/>
              <a:buFont typeface="Wingdings" pitchFamily="2" charset="2"/>
              <a:buChar char="n"/>
            </a:pPr>
            <a:r>
              <a:rPr lang="it-IT">
                <a:solidFill>
                  <a:srgbClr val="000000"/>
                </a:solidFill>
                <a:latin typeface="Tahoma" pitchFamily="34" charset="0"/>
              </a:rPr>
              <a:t>Si può assegnare un valore di entropia nullo ad uno stato iniziale arbitrario</a:t>
            </a:r>
          </a:p>
        </p:txBody>
      </p:sp>
      <p:sp>
        <p:nvSpPr>
          <p:cNvPr id="162822" name="Text Box 6"/>
          <p:cNvSpPr txBox="1">
            <a:spLocks noChangeArrowheads="1"/>
          </p:cNvSpPr>
          <p:nvPr/>
        </p:nvSpPr>
        <p:spPr bwMode="auto">
          <a:xfrm>
            <a:off x="5508625" y="2205038"/>
            <a:ext cx="3313113" cy="874712"/>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J/K</a:t>
            </a:r>
            <a:endParaRPr lang="it-IT">
              <a:solidFill>
                <a:schemeClr val="tx1"/>
              </a:solidFill>
            </a:endParaRPr>
          </a:p>
          <a:p>
            <a:pPr>
              <a:spcBef>
                <a:spcPct val="50000"/>
              </a:spcBef>
            </a:pPr>
            <a:r>
              <a:rPr lang="it-IT">
                <a:solidFill>
                  <a:schemeClr val="tx1"/>
                </a:solidFill>
              </a:rPr>
              <a:t>unità di misura nel S.I.</a:t>
            </a:r>
            <a:endParaRPr lang="it-IT" b="1">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sz="quarter"/>
          </p:nvPr>
        </p:nvSpPr>
        <p:spPr/>
        <p:txBody>
          <a:bodyPr/>
          <a:lstStyle/>
          <a:p>
            <a:pPr algn="ctr"/>
            <a:r>
              <a:rPr lang="it-IT"/>
              <a:t>Entropia e ciclo non reversibile</a:t>
            </a:r>
            <a:r>
              <a:rPr lang="it-IT" baseline="-25000"/>
              <a:t>1</a:t>
            </a:r>
          </a:p>
        </p:txBody>
      </p:sp>
      <p:sp>
        <p:nvSpPr>
          <p:cNvPr id="163848" name="Rectangle 8"/>
          <p:cNvSpPr>
            <a:spLocks noChangeArrowheads="1"/>
          </p:cNvSpPr>
          <p:nvPr/>
        </p:nvSpPr>
        <p:spPr bwMode="auto">
          <a:xfrm>
            <a:off x="539750" y="1844675"/>
            <a:ext cx="8064500" cy="4248150"/>
          </a:xfrm>
          <a:prstGeom prst="rect">
            <a:avLst/>
          </a:prstGeom>
          <a:noFill/>
          <a:ln w="9525">
            <a:noFill/>
            <a:round/>
            <a:headEnd/>
            <a:tailEnd/>
          </a:ln>
          <a:effectLst/>
        </p:spPr>
        <p:txBody>
          <a:bodyPr lIns="0" tIns="0" rIns="0" bIns="0"/>
          <a:lstStyle/>
          <a:p>
            <a:pPr marL="347663" indent="-347663" algn="l" eaLnBrk="1" hangingPunct="1">
              <a:lnSpc>
                <a:spcPct val="100000"/>
              </a:lnSpc>
              <a:spcBef>
                <a:spcPct val="20000"/>
              </a:spcBef>
              <a:buClr>
                <a:schemeClr val="accent2"/>
              </a:buClr>
              <a:buSzPct val="60000"/>
              <a:buFont typeface="Wingdings" pitchFamily="2" charset="2"/>
              <a:buChar char="n"/>
            </a:pPr>
            <a:r>
              <a:rPr lang="it-IT" sz="3200">
                <a:solidFill>
                  <a:srgbClr val="000000"/>
                </a:solidFill>
                <a:latin typeface="Tahoma" pitchFamily="34" charset="0"/>
              </a:rPr>
              <a:t>Consideriamo una </a:t>
            </a:r>
            <a:r>
              <a:rPr lang="it-IT" sz="3200" i="1">
                <a:solidFill>
                  <a:srgbClr val="000000"/>
                </a:solidFill>
                <a:latin typeface="Tahoma" pitchFamily="34" charset="0"/>
              </a:rPr>
              <a:t>trasformazione ciclica</a:t>
            </a:r>
            <a:r>
              <a:rPr lang="it-IT" sz="3200">
                <a:solidFill>
                  <a:srgbClr val="000000"/>
                </a:solidFill>
                <a:latin typeface="Tahoma" pitchFamily="34" charset="0"/>
              </a:rPr>
              <a:t> composta da </a:t>
            </a:r>
            <a:r>
              <a:rPr lang="it-IT" sz="3200" u="sng">
                <a:solidFill>
                  <a:srgbClr val="000000"/>
                </a:solidFill>
                <a:latin typeface="Tahoma" pitchFamily="34" charset="0"/>
              </a:rPr>
              <a:t>due trasformazioni</a:t>
            </a:r>
            <a:r>
              <a:rPr lang="it-IT" sz="3200">
                <a:solidFill>
                  <a:srgbClr val="000000"/>
                </a:solidFill>
                <a:latin typeface="Tahoma" pitchFamily="34" charset="0"/>
              </a:rPr>
              <a:t>: la prima </a:t>
            </a:r>
            <a:r>
              <a:rPr lang="it-IT" sz="3200" i="1">
                <a:solidFill>
                  <a:srgbClr val="000000"/>
                </a:solidFill>
                <a:latin typeface="Tahoma" pitchFamily="34" charset="0"/>
              </a:rPr>
              <a:t>irreversibile</a:t>
            </a:r>
            <a:r>
              <a:rPr lang="it-IT" sz="3200">
                <a:solidFill>
                  <a:srgbClr val="000000"/>
                </a:solidFill>
                <a:latin typeface="Tahoma" pitchFamily="34" charset="0"/>
              </a:rPr>
              <a:t> e la seconda </a:t>
            </a:r>
            <a:r>
              <a:rPr lang="it-IT" sz="3200" i="1">
                <a:solidFill>
                  <a:srgbClr val="000000"/>
                </a:solidFill>
                <a:latin typeface="Tahoma" pitchFamily="34" charset="0"/>
              </a:rPr>
              <a:t>reversibile</a:t>
            </a:r>
            <a:endParaRPr lang="it-IT" sz="3200">
              <a:solidFill>
                <a:srgbClr val="000000"/>
              </a:solidFill>
              <a:latin typeface="Tahoma" pitchFamily="34" charset="0"/>
            </a:endParaRPr>
          </a:p>
          <a:p>
            <a:pPr marL="922338" lvl="1" indent="-285750" algn="l" eaLnBrk="1" hangingPunct="1">
              <a:lnSpc>
                <a:spcPct val="100000"/>
              </a:lnSpc>
              <a:spcBef>
                <a:spcPct val="20000"/>
              </a:spcBef>
              <a:buClr>
                <a:srgbClr val="FF0066"/>
              </a:buClr>
              <a:buSzPct val="55000"/>
              <a:buFont typeface="Wingdings" pitchFamily="2" charset="2"/>
              <a:buChar char="n"/>
            </a:pPr>
            <a:r>
              <a:rPr lang="it-IT" sz="2800">
                <a:solidFill>
                  <a:srgbClr val="000000"/>
                </a:solidFill>
                <a:latin typeface="Tahoma" pitchFamily="34" charset="0"/>
              </a:rPr>
              <a:t>trasformazione </a:t>
            </a:r>
            <a:r>
              <a:rPr lang="it-IT" sz="2800" b="1">
                <a:solidFill>
                  <a:srgbClr val="000000"/>
                </a:solidFill>
                <a:latin typeface="Tahoma" pitchFamily="34" charset="0"/>
              </a:rPr>
              <a:t>1</a:t>
            </a:r>
            <a:r>
              <a:rPr lang="it-IT" sz="2800">
                <a:solidFill>
                  <a:srgbClr val="000000"/>
                </a:solidFill>
                <a:latin typeface="Tahoma" pitchFamily="34" charset="0"/>
              </a:rPr>
              <a:t>: dallo stato </a:t>
            </a:r>
            <a:r>
              <a:rPr lang="it-IT" sz="2800" b="1">
                <a:solidFill>
                  <a:srgbClr val="000000"/>
                </a:solidFill>
                <a:latin typeface="Tahoma" pitchFamily="34" charset="0"/>
              </a:rPr>
              <a:t>a</a:t>
            </a:r>
            <a:r>
              <a:rPr lang="it-IT" sz="2800">
                <a:solidFill>
                  <a:srgbClr val="000000"/>
                </a:solidFill>
                <a:latin typeface="Tahoma" pitchFamily="34" charset="0"/>
              </a:rPr>
              <a:t> allo stato </a:t>
            </a:r>
            <a:r>
              <a:rPr lang="it-IT" sz="2800" b="1">
                <a:solidFill>
                  <a:srgbClr val="000000"/>
                </a:solidFill>
                <a:latin typeface="Tahoma" pitchFamily="34" charset="0"/>
              </a:rPr>
              <a:t>b</a:t>
            </a:r>
          </a:p>
          <a:p>
            <a:pPr marL="922338" lvl="1" indent="-285750" algn="l" eaLnBrk="1" hangingPunct="1">
              <a:lnSpc>
                <a:spcPct val="100000"/>
              </a:lnSpc>
              <a:spcBef>
                <a:spcPct val="20000"/>
              </a:spcBef>
              <a:buClr>
                <a:srgbClr val="FF0066"/>
              </a:buClr>
              <a:buSzPct val="55000"/>
              <a:buFont typeface="Wingdings" pitchFamily="2" charset="2"/>
              <a:buChar char="n"/>
            </a:pPr>
            <a:r>
              <a:rPr lang="it-IT" sz="2800">
                <a:solidFill>
                  <a:srgbClr val="000000"/>
                </a:solidFill>
                <a:latin typeface="Tahoma" pitchFamily="34" charset="0"/>
              </a:rPr>
              <a:t>trasformazione </a:t>
            </a:r>
            <a:r>
              <a:rPr lang="it-IT" sz="2800" b="1">
                <a:solidFill>
                  <a:srgbClr val="000000"/>
                </a:solidFill>
                <a:latin typeface="Tahoma" pitchFamily="34" charset="0"/>
              </a:rPr>
              <a:t>2</a:t>
            </a:r>
            <a:r>
              <a:rPr lang="it-IT" sz="2800">
                <a:solidFill>
                  <a:srgbClr val="000000"/>
                </a:solidFill>
                <a:latin typeface="Tahoma" pitchFamily="34" charset="0"/>
              </a:rPr>
              <a:t>: dallo stato </a:t>
            </a:r>
            <a:r>
              <a:rPr lang="it-IT" sz="2800" b="1">
                <a:solidFill>
                  <a:srgbClr val="000000"/>
                </a:solidFill>
                <a:latin typeface="Tahoma" pitchFamily="34" charset="0"/>
              </a:rPr>
              <a:t>b</a:t>
            </a:r>
            <a:r>
              <a:rPr lang="it-IT" sz="2800">
                <a:solidFill>
                  <a:srgbClr val="000000"/>
                </a:solidFill>
                <a:latin typeface="Tahoma" pitchFamily="34" charset="0"/>
              </a:rPr>
              <a:t> allo stato </a:t>
            </a:r>
            <a:r>
              <a:rPr lang="it-IT" sz="2800" b="1">
                <a:solidFill>
                  <a:srgbClr val="000000"/>
                </a:solidFill>
                <a:latin typeface="Tahoma" pitchFamily="34" charset="0"/>
              </a:rPr>
              <a:t>a</a:t>
            </a:r>
          </a:p>
          <a:p>
            <a:pPr marL="347663" indent="-347663" algn="l" eaLnBrk="1" hangingPunct="1">
              <a:lnSpc>
                <a:spcPct val="100000"/>
              </a:lnSpc>
              <a:spcBef>
                <a:spcPct val="20000"/>
              </a:spcBef>
              <a:buClr>
                <a:schemeClr val="accent2"/>
              </a:buClr>
              <a:buSzPct val="60000"/>
              <a:buFont typeface="Wingdings" pitchFamily="2" charset="2"/>
              <a:buChar char="n"/>
            </a:pPr>
            <a:r>
              <a:rPr lang="it-IT" sz="3200">
                <a:solidFill>
                  <a:srgbClr val="000000"/>
                </a:solidFill>
                <a:latin typeface="Tahoma" pitchFamily="34" charset="0"/>
              </a:rPr>
              <a:t>Applichiamo il teorema di Clausius tenendo conto che per l’</a:t>
            </a:r>
            <a:r>
              <a:rPr lang="it-IT" sz="3200" u="sng">
                <a:solidFill>
                  <a:srgbClr val="000000"/>
                </a:solidFill>
                <a:latin typeface="Tahoma" pitchFamily="34" charset="0"/>
              </a:rPr>
              <a:t>uguaglianza</a:t>
            </a:r>
            <a:r>
              <a:rPr lang="it-IT" sz="3200">
                <a:solidFill>
                  <a:srgbClr val="000000"/>
                </a:solidFill>
                <a:latin typeface="Tahoma" pitchFamily="34" charset="0"/>
              </a:rPr>
              <a:t> vale </a:t>
            </a:r>
            <a:r>
              <a:rPr lang="it-IT" sz="3200" u="sng">
                <a:solidFill>
                  <a:srgbClr val="000000"/>
                </a:solidFill>
                <a:latin typeface="Tahoma" pitchFamily="34" charset="0"/>
              </a:rPr>
              <a:t>solo</a:t>
            </a:r>
            <a:r>
              <a:rPr lang="it-IT" sz="3200">
                <a:solidFill>
                  <a:srgbClr val="000000"/>
                </a:solidFill>
                <a:latin typeface="Tahoma" pitchFamily="34" charset="0"/>
              </a:rPr>
              <a:t> per la trasformazione </a:t>
            </a:r>
            <a:r>
              <a:rPr lang="it-IT" sz="3200" u="sng">
                <a:solidFill>
                  <a:srgbClr val="000000"/>
                </a:solidFill>
                <a:latin typeface="Tahoma" pitchFamily="34" charset="0"/>
              </a:rPr>
              <a:t>reversibile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sz="quarter"/>
          </p:nvPr>
        </p:nvSpPr>
        <p:spPr/>
        <p:txBody>
          <a:bodyPr/>
          <a:lstStyle/>
          <a:p>
            <a:pPr algn="ctr"/>
            <a:r>
              <a:rPr lang="it-IT"/>
              <a:t>Entropia e ciclo non reversibile</a:t>
            </a:r>
            <a:r>
              <a:rPr lang="it-IT" baseline="-25000"/>
              <a:t>2</a:t>
            </a:r>
          </a:p>
        </p:txBody>
      </p:sp>
      <p:graphicFrame>
        <p:nvGraphicFramePr>
          <p:cNvPr id="164868" name="Object 4"/>
          <p:cNvGraphicFramePr>
            <a:graphicFrameLocks noChangeAspect="1"/>
          </p:cNvGraphicFramePr>
          <p:nvPr>
            <p:ph sz="quarter" idx="2"/>
          </p:nvPr>
        </p:nvGraphicFramePr>
        <p:xfrm>
          <a:off x="4716463" y="4005263"/>
          <a:ext cx="3408362" cy="1079500"/>
        </p:xfrm>
        <a:graphic>
          <a:graphicData uri="http://schemas.openxmlformats.org/presentationml/2006/ole">
            <p:oleObj spid="_x0000_s164868" name="Equation" r:id="rId3" imgW="1523880" imgH="482400" progId="Equation.3">
              <p:embed/>
            </p:oleObj>
          </a:graphicData>
        </a:graphic>
      </p:graphicFrame>
      <p:graphicFrame>
        <p:nvGraphicFramePr>
          <p:cNvPr id="164869" name="Object 5"/>
          <p:cNvGraphicFramePr>
            <a:graphicFrameLocks noChangeAspect="1"/>
          </p:cNvGraphicFramePr>
          <p:nvPr>
            <p:ph sz="quarter" idx="3"/>
          </p:nvPr>
        </p:nvGraphicFramePr>
        <p:xfrm>
          <a:off x="827088" y="5373688"/>
          <a:ext cx="3097212" cy="989012"/>
        </p:xfrm>
        <a:graphic>
          <a:graphicData uri="http://schemas.openxmlformats.org/presentationml/2006/ole">
            <p:oleObj spid="_x0000_s164869" name="Equation" r:id="rId4" imgW="1511280" imgH="482400" progId="Equation.3">
              <p:embed/>
            </p:oleObj>
          </a:graphicData>
        </a:graphic>
      </p:graphicFrame>
      <p:graphicFrame>
        <p:nvGraphicFramePr>
          <p:cNvPr id="164870" name="Object 6"/>
          <p:cNvGraphicFramePr>
            <a:graphicFrameLocks noChangeAspect="1"/>
          </p:cNvGraphicFramePr>
          <p:nvPr>
            <p:ph sz="quarter" idx="4"/>
          </p:nvPr>
        </p:nvGraphicFramePr>
        <p:xfrm>
          <a:off x="5003800" y="5373688"/>
          <a:ext cx="2641600" cy="974725"/>
        </p:xfrm>
        <a:graphic>
          <a:graphicData uri="http://schemas.openxmlformats.org/presentationml/2006/ole">
            <p:oleObj spid="_x0000_s164870" name="Equation" r:id="rId5" imgW="1307880" imgH="482400" progId="Equation.3">
              <p:embed/>
            </p:oleObj>
          </a:graphicData>
        </a:graphic>
      </p:graphicFrame>
      <p:grpSp>
        <p:nvGrpSpPr>
          <p:cNvPr id="164876" name="Group 12"/>
          <p:cNvGrpSpPr>
            <a:grpSpLocks/>
          </p:cNvGrpSpPr>
          <p:nvPr/>
        </p:nvGrpSpPr>
        <p:grpSpPr bwMode="auto">
          <a:xfrm>
            <a:off x="827088" y="1557338"/>
            <a:ext cx="3429000" cy="1081087"/>
            <a:chOff x="538" y="1177"/>
            <a:chExt cx="2160" cy="681"/>
          </a:xfrm>
        </p:grpSpPr>
        <p:graphicFrame>
          <p:nvGraphicFramePr>
            <p:cNvPr id="164867" name="Object 3"/>
            <p:cNvGraphicFramePr>
              <a:graphicFrameLocks noChangeAspect="1"/>
            </p:cNvGraphicFramePr>
            <p:nvPr/>
          </p:nvGraphicFramePr>
          <p:xfrm>
            <a:off x="538" y="1177"/>
            <a:ext cx="1147" cy="681"/>
          </p:xfrm>
          <a:graphic>
            <a:graphicData uri="http://schemas.openxmlformats.org/presentationml/2006/ole">
              <p:oleObj spid="_x0000_s164867" name="Equation" r:id="rId6" imgW="812520" imgH="482400" progId="Equation.3">
                <p:embed/>
              </p:oleObj>
            </a:graphicData>
          </a:graphic>
        </p:graphicFrame>
        <p:sp>
          <p:nvSpPr>
            <p:cNvPr id="164873" name="Text Box 9"/>
            <p:cNvSpPr txBox="1">
              <a:spLocks noChangeArrowheads="1"/>
            </p:cNvSpPr>
            <p:nvPr/>
          </p:nvSpPr>
          <p:spPr bwMode="auto">
            <a:xfrm>
              <a:off x="1701" y="1434"/>
              <a:ext cx="997" cy="215"/>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Irreversibile</a:t>
              </a:r>
            </a:p>
          </p:txBody>
        </p:sp>
      </p:grpSp>
      <p:grpSp>
        <p:nvGrpSpPr>
          <p:cNvPr id="164877" name="Group 13"/>
          <p:cNvGrpSpPr>
            <a:grpSpLocks/>
          </p:cNvGrpSpPr>
          <p:nvPr/>
        </p:nvGrpSpPr>
        <p:grpSpPr bwMode="auto">
          <a:xfrm>
            <a:off x="827088" y="2852738"/>
            <a:ext cx="3398837" cy="1081087"/>
            <a:chOff x="3234" y="1207"/>
            <a:chExt cx="2141" cy="681"/>
          </a:xfrm>
        </p:grpSpPr>
        <p:graphicFrame>
          <p:nvGraphicFramePr>
            <p:cNvPr id="164872" name="Object 8"/>
            <p:cNvGraphicFramePr>
              <a:graphicFrameLocks noChangeAspect="1"/>
            </p:cNvGraphicFramePr>
            <p:nvPr/>
          </p:nvGraphicFramePr>
          <p:xfrm>
            <a:off x="3234" y="1207"/>
            <a:ext cx="1200" cy="681"/>
          </p:xfrm>
          <a:graphic>
            <a:graphicData uri="http://schemas.openxmlformats.org/presentationml/2006/ole">
              <p:oleObj spid="_x0000_s164872" name="Equation" r:id="rId7" imgW="850680" imgH="482400" progId="Equation.3">
                <p:embed/>
              </p:oleObj>
            </a:graphicData>
          </a:graphic>
        </p:graphicFrame>
        <p:sp>
          <p:nvSpPr>
            <p:cNvPr id="164874" name="Text Box 10"/>
            <p:cNvSpPr txBox="1">
              <a:spLocks noChangeArrowheads="1"/>
            </p:cNvSpPr>
            <p:nvPr/>
          </p:nvSpPr>
          <p:spPr bwMode="auto">
            <a:xfrm>
              <a:off x="4468" y="1434"/>
              <a:ext cx="907" cy="215"/>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Reversibile</a:t>
              </a:r>
            </a:p>
          </p:txBody>
        </p:sp>
      </p:grpSp>
      <p:graphicFrame>
        <p:nvGraphicFramePr>
          <p:cNvPr id="164878" name="Object 14"/>
          <p:cNvGraphicFramePr>
            <a:graphicFrameLocks noChangeAspect="1"/>
          </p:cNvGraphicFramePr>
          <p:nvPr/>
        </p:nvGraphicFramePr>
        <p:xfrm>
          <a:off x="827088" y="4005263"/>
          <a:ext cx="1428750" cy="1079500"/>
        </p:xfrm>
        <a:graphic>
          <a:graphicData uri="http://schemas.openxmlformats.org/presentationml/2006/ole">
            <p:oleObj spid="_x0000_s164878" name="Equation" r:id="rId8" imgW="571320" imgH="431640" progId="Equation.3">
              <p:embed/>
            </p:oleObj>
          </a:graphicData>
        </a:graphic>
      </p:graphicFrame>
      <p:sp>
        <p:nvSpPr>
          <p:cNvPr id="164879" name="AutoShape 15"/>
          <p:cNvSpPr>
            <a:spLocks noChangeArrowheads="1"/>
          </p:cNvSpPr>
          <p:nvPr/>
        </p:nvSpPr>
        <p:spPr bwMode="auto">
          <a:xfrm>
            <a:off x="2987675" y="4292600"/>
            <a:ext cx="1295400" cy="288925"/>
          </a:xfrm>
          <a:prstGeom prst="rightArrow">
            <a:avLst>
              <a:gd name="adj1" fmla="val 50000"/>
              <a:gd name="adj2" fmla="val 112088"/>
            </a:avLst>
          </a:prstGeom>
          <a:solidFill>
            <a:srgbClr val="00B8FF"/>
          </a:solidFill>
          <a:ln w="9525">
            <a:solidFill>
              <a:schemeClr val="tx1"/>
            </a:solidFill>
            <a:miter lim="800000"/>
            <a:headEnd/>
            <a:tailEnd/>
          </a:ln>
          <a:effectLst/>
        </p:spPr>
        <p:txBody>
          <a:bodyPr wrap="none" anchor="ctr"/>
          <a:lstStyle/>
          <a:p>
            <a:endParaRPr lang="it-IT"/>
          </a:p>
        </p:txBody>
      </p:sp>
      <p:grpSp>
        <p:nvGrpSpPr>
          <p:cNvPr id="164898" name="Group 34"/>
          <p:cNvGrpSpPr>
            <a:grpSpLocks/>
          </p:cNvGrpSpPr>
          <p:nvPr/>
        </p:nvGrpSpPr>
        <p:grpSpPr bwMode="auto">
          <a:xfrm>
            <a:off x="5435600" y="1628775"/>
            <a:ext cx="2622550" cy="2263775"/>
            <a:chOff x="3424" y="1026"/>
            <a:chExt cx="1652" cy="1426"/>
          </a:xfrm>
        </p:grpSpPr>
        <p:grpSp>
          <p:nvGrpSpPr>
            <p:cNvPr id="164881" name="Group 17"/>
            <p:cNvGrpSpPr>
              <a:grpSpLocks/>
            </p:cNvGrpSpPr>
            <p:nvPr/>
          </p:nvGrpSpPr>
          <p:grpSpPr bwMode="auto">
            <a:xfrm>
              <a:off x="3696" y="1071"/>
              <a:ext cx="1380" cy="1058"/>
              <a:chOff x="4725" y="1467"/>
              <a:chExt cx="3451" cy="2646"/>
            </a:xfrm>
          </p:grpSpPr>
          <p:sp>
            <p:nvSpPr>
              <p:cNvPr id="164882" name="Line 18"/>
              <p:cNvSpPr>
                <a:spLocks noChangeShapeType="1"/>
              </p:cNvSpPr>
              <p:nvPr/>
            </p:nvSpPr>
            <p:spPr bwMode="auto">
              <a:xfrm>
                <a:off x="4972" y="1579"/>
                <a:ext cx="1" cy="2273"/>
              </a:xfrm>
              <a:prstGeom prst="line">
                <a:avLst/>
              </a:prstGeom>
              <a:noFill/>
              <a:ln w="9525">
                <a:solidFill>
                  <a:srgbClr val="000000"/>
                </a:solidFill>
                <a:round/>
                <a:headEnd type="triangle" w="lg" len="sm"/>
                <a:tailEnd type="none" w="lg" len="sm"/>
              </a:ln>
              <a:effectLst/>
            </p:spPr>
            <p:txBody>
              <a:bodyPr/>
              <a:lstStyle/>
              <a:p>
                <a:endParaRPr lang="it-IT"/>
              </a:p>
            </p:txBody>
          </p:sp>
          <p:sp>
            <p:nvSpPr>
              <p:cNvPr id="164883" name="Line 19"/>
              <p:cNvSpPr>
                <a:spLocks noChangeShapeType="1"/>
              </p:cNvSpPr>
              <p:nvPr/>
            </p:nvSpPr>
            <p:spPr bwMode="auto">
              <a:xfrm>
                <a:off x="4987" y="3851"/>
                <a:ext cx="2841" cy="1"/>
              </a:xfrm>
              <a:prstGeom prst="line">
                <a:avLst/>
              </a:prstGeom>
              <a:noFill/>
              <a:ln w="9525">
                <a:solidFill>
                  <a:srgbClr val="000000"/>
                </a:solidFill>
                <a:round/>
                <a:headEnd type="none" w="lg" len="sm"/>
                <a:tailEnd type="triangle" w="lg" len="sm"/>
              </a:ln>
              <a:effectLst/>
            </p:spPr>
            <p:txBody>
              <a:bodyPr/>
              <a:lstStyle/>
              <a:p>
                <a:endParaRPr lang="it-IT"/>
              </a:p>
            </p:txBody>
          </p:sp>
          <p:sp>
            <p:nvSpPr>
              <p:cNvPr id="164884" name="Arc 20"/>
              <p:cNvSpPr>
                <a:spLocks/>
              </p:cNvSpPr>
              <p:nvPr/>
            </p:nvSpPr>
            <p:spPr bwMode="auto">
              <a:xfrm flipV="1">
                <a:off x="5540" y="1848"/>
                <a:ext cx="1563" cy="12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6350">
                <a:solidFill>
                  <a:srgbClr val="000000"/>
                </a:solidFill>
                <a:round/>
                <a:headEnd/>
                <a:tailEnd/>
              </a:ln>
              <a:effectLst/>
            </p:spPr>
            <p:txBody>
              <a:bodyPr/>
              <a:lstStyle/>
              <a:p>
                <a:endParaRPr lang="it-IT"/>
              </a:p>
            </p:txBody>
          </p:sp>
          <p:sp>
            <p:nvSpPr>
              <p:cNvPr id="164885" name="Freeform 21"/>
              <p:cNvSpPr>
                <a:spLocks/>
              </p:cNvSpPr>
              <p:nvPr/>
            </p:nvSpPr>
            <p:spPr bwMode="auto">
              <a:xfrm>
                <a:off x="5540" y="1823"/>
                <a:ext cx="1558" cy="1304"/>
              </a:xfrm>
              <a:custGeom>
                <a:avLst/>
                <a:gdLst/>
                <a:ahLst/>
                <a:cxnLst>
                  <a:cxn ang="0">
                    <a:pos x="347" y="19555"/>
                  </a:cxn>
                  <a:cxn ang="0">
                    <a:pos x="539" y="15644"/>
                  </a:cxn>
                  <a:cxn ang="0">
                    <a:pos x="732" y="15414"/>
                  </a:cxn>
                  <a:cxn ang="0">
                    <a:pos x="924" y="14954"/>
                  </a:cxn>
                  <a:cxn ang="0">
                    <a:pos x="1117" y="14034"/>
                  </a:cxn>
                  <a:cxn ang="0">
                    <a:pos x="1309" y="13344"/>
                  </a:cxn>
                  <a:cxn ang="0">
                    <a:pos x="1502" y="11963"/>
                  </a:cxn>
                  <a:cxn ang="0">
                    <a:pos x="1694" y="11733"/>
                  </a:cxn>
                  <a:cxn ang="0">
                    <a:pos x="1887" y="11273"/>
                  </a:cxn>
                  <a:cxn ang="0">
                    <a:pos x="2080" y="10583"/>
                  </a:cxn>
                  <a:cxn ang="0">
                    <a:pos x="2850" y="10123"/>
                  </a:cxn>
                  <a:cxn ang="0">
                    <a:pos x="3235" y="9202"/>
                  </a:cxn>
                  <a:cxn ang="0">
                    <a:pos x="3427" y="8742"/>
                  </a:cxn>
                  <a:cxn ang="0">
                    <a:pos x="3620" y="8282"/>
                  </a:cxn>
                  <a:cxn ang="0">
                    <a:pos x="3813" y="7822"/>
                  </a:cxn>
                  <a:cxn ang="0">
                    <a:pos x="4198" y="7592"/>
                  </a:cxn>
                  <a:cxn ang="0">
                    <a:pos x="4390" y="7132"/>
                  </a:cxn>
                  <a:cxn ang="0">
                    <a:pos x="4968" y="6672"/>
                  </a:cxn>
                  <a:cxn ang="0">
                    <a:pos x="5160" y="6212"/>
                  </a:cxn>
                  <a:cxn ang="0">
                    <a:pos x="5546" y="5521"/>
                  </a:cxn>
                  <a:cxn ang="0">
                    <a:pos x="5738" y="5061"/>
                  </a:cxn>
                  <a:cxn ang="0">
                    <a:pos x="5931" y="4831"/>
                  </a:cxn>
                  <a:cxn ang="0">
                    <a:pos x="6508" y="4601"/>
                  </a:cxn>
                  <a:cxn ang="0">
                    <a:pos x="6893" y="4141"/>
                  </a:cxn>
                  <a:cxn ang="0">
                    <a:pos x="7279" y="3911"/>
                  </a:cxn>
                  <a:cxn ang="0">
                    <a:pos x="7856" y="3681"/>
                  </a:cxn>
                  <a:cxn ang="0">
                    <a:pos x="8049" y="3451"/>
                  </a:cxn>
                  <a:cxn ang="0">
                    <a:pos x="8241" y="3221"/>
                  </a:cxn>
                  <a:cxn ang="0">
                    <a:pos x="8819" y="2991"/>
                  </a:cxn>
                  <a:cxn ang="0">
                    <a:pos x="9012" y="2761"/>
                  </a:cxn>
                  <a:cxn ang="0">
                    <a:pos x="9589" y="2301"/>
                  </a:cxn>
                  <a:cxn ang="0">
                    <a:pos x="9974" y="2071"/>
                  </a:cxn>
                  <a:cxn ang="0">
                    <a:pos x="10167" y="1840"/>
                  </a:cxn>
                  <a:cxn ang="0">
                    <a:pos x="10359" y="1380"/>
                  </a:cxn>
                  <a:cxn ang="0">
                    <a:pos x="12478" y="1150"/>
                  </a:cxn>
                  <a:cxn ang="0">
                    <a:pos x="13248" y="920"/>
                  </a:cxn>
                  <a:cxn ang="0">
                    <a:pos x="13825" y="690"/>
                  </a:cxn>
                  <a:cxn ang="0">
                    <a:pos x="15366" y="460"/>
                  </a:cxn>
                  <a:cxn ang="0">
                    <a:pos x="17484" y="230"/>
                  </a:cxn>
                  <a:cxn ang="0">
                    <a:pos x="19987" y="0"/>
                  </a:cxn>
                </a:cxnLst>
                <a:rect l="0" t="0" r="r" b="b"/>
                <a:pathLst>
                  <a:path w="20000" h="20000">
                    <a:moveTo>
                      <a:pt x="0" y="19985"/>
                    </a:moveTo>
                    <a:lnTo>
                      <a:pt x="347" y="19555"/>
                    </a:lnTo>
                    <a:lnTo>
                      <a:pt x="347" y="15874"/>
                    </a:lnTo>
                    <a:lnTo>
                      <a:pt x="539" y="15644"/>
                    </a:lnTo>
                    <a:lnTo>
                      <a:pt x="732" y="15644"/>
                    </a:lnTo>
                    <a:lnTo>
                      <a:pt x="732" y="15414"/>
                    </a:lnTo>
                    <a:lnTo>
                      <a:pt x="924" y="15184"/>
                    </a:lnTo>
                    <a:lnTo>
                      <a:pt x="924" y="14954"/>
                    </a:lnTo>
                    <a:lnTo>
                      <a:pt x="1117" y="14954"/>
                    </a:lnTo>
                    <a:lnTo>
                      <a:pt x="1117" y="14034"/>
                    </a:lnTo>
                    <a:lnTo>
                      <a:pt x="1309" y="13804"/>
                    </a:lnTo>
                    <a:lnTo>
                      <a:pt x="1309" y="13344"/>
                    </a:lnTo>
                    <a:lnTo>
                      <a:pt x="1502" y="13113"/>
                    </a:lnTo>
                    <a:lnTo>
                      <a:pt x="1502" y="11963"/>
                    </a:lnTo>
                    <a:lnTo>
                      <a:pt x="1694" y="11963"/>
                    </a:lnTo>
                    <a:lnTo>
                      <a:pt x="1694" y="11733"/>
                    </a:lnTo>
                    <a:lnTo>
                      <a:pt x="1887" y="11733"/>
                    </a:lnTo>
                    <a:lnTo>
                      <a:pt x="1887" y="11273"/>
                    </a:lnTo>
                    <a:lnTo>
                      <a:pt x="2080" y="11273"/>
                    </a:lnTo>
                    <a:lnTo>
                      <a:pt x="2080" y="10583"/>
                    </a:lnTo>
                    <a:lnTo>
                      <a:pt x="2465" y="10123"/>
                    </a:lnTo>
                    <a:lnTo>
                      <a:pt x="2850" y="10123"/>
                    </a:lnTo>
                    <a:lnTo>
                      <a:pt x="2850" y="9663"/>
                    </a:lnTo>
                    <a:lnTo>
                      <a:pt x="3235" y="9202"/>
                    </a:lnTo>
                    <a:lnTo>
                      <a:pt x="3427" y="9202"/>
                    </a:lnTo>
                    <a:lnTo>
                      <a:pt x="3427" y="8742"/>
                    </a:lnTo>
                    <a:lnTo>
                      <a:pt x="3620" y="8742"/>
                    </a:lnTo>
                    <a:lnTo>
                      <a:pt x="3620" y="8282"/>
                    </a:lnTo>
                    <a:lnTo>
                      <a:pt x="3813" y="8282"/>
                    </a:lnTo>
                    <a:lnTo>
                      <a:pt x="3813" y="7822"/>
                    </a:lnTo>
                    <a:lnTo>
                      <a:pt x="4198" y="7822"/>
                    </a:lnTo>
                    <a:lnTo>
                      <a:pt x="4198" y="7592"/>
                    </a:lnTo>
                    <a:lnTo>
                      <a:pt x="4390" y="7362"/>
                    </a:lnTo>
                    <a:lnTo>
                      <a:pt x="4390" y="7132"/>
                    </a:lnTo>
                    <a:lnTo>
                      <a:pt x="4775" y="6672"/>
                    </a:lnTo>
                    <a:lnTo>
                      <a:pt x="4968" y="6672"/>
                    </a:lnTo>
                    <a:lnTo>
                      <a:pt x="4968" y="6442"/>
                    </a:lnTo>
                    <a:lnTo>
                      <a:pt x="5160" y="6212"/>
                    </a:lnTo>
                    <a:lnTo>
                      <a:pt x="5160" y="5982"/>
                    </a:lnTo>
                    <a:lnTo>
                      <a:pt x="5546" y="5521"/>
                    </a:lnTo>
                    <a:lnTo>
                      <a:pt x="5738" y="5521"/>
                    </a:lnTo>
                    <a:lnTo>
                      <a:pt x="5738" y="5061"/>
                    </a:lnTo>
                    <a:lnTo>
                      <a:pt x="5931" y="5061"/>
                    </a:lnTo>
                    <a:lnTo>
                      <a:pt x="5931" y="4831"/>
                    </a:lnTo>
                    <a:lnTo>
                      <a:pt x="6316" y="4831"/>
                    </a:lnTo>
                    <a:lnTo>
                      <a:pt x="6508" y="4601"/>
                    </a:lnTo>
                    <a:lnTo>
                      <a:pt x="6701" y="4601"/>
                    </a:lnTo>
                    <a:lnTo>
                      <a:pt x="6893" y="4141"/>
                    </a:lnTo>
                    <a:lnTo>
                      <a:pt x="7279" y="4141"/>
                    </a:lnTo>
                    <a:lnTo>
                      <a:pt x="7279" y="3911"/>
                    </a:lnTo>
                    <a:lnTo>
                      <a:pt x="7664" y="3911"/>
                    </a:lnTo>
                    <a:lnTo>
                      <a:pt x="7856" y="3681"/>
                    </a:lnTo>
                    <a:lnTo>
                      <a:pt x="7856" y="3451"/>
                    </a:lnTo>
                    <a:lnTo>
                      <a:pt x="8049" y="3451"/>
                    </a:lnTo>
                    <a:lnTo>
                      <a:pt x="8049" y="3221"/>
                    </a:lnTo>
                    <a:lnTo>
                      <a:pt x="8241" y="3221"/>
                    </a:lnTo>
                    <a:lnTo>
                      <a:pt x="8241" y="2991"/>
                    </a:lnTo>
                    <a:lnTo>
                      <a:pt x="8819" y="2991"/>
                    </a:lnTo>
                    <a:lnTo>
                      <a:pt x="8819" y="2761"/>
                    </a:lnTo>
                    <a:lnTo>
                      <a:pt x="9012" y="2761"/>
                    </a:lnTo>
                    <a:lnTo>
                      <a:pt x="9397" y="2301"/>
                    </a:lnTo>
                    <a:lnTo>
                      <a:pt x="9589" y="2301"/>
                    </a:lnTo>
                    <a:lnTo>
                      <a:pt x="9589" y="2071"/>
                    </a:lnTo>
                    <a:lnTo>
                      <a:pt x="9974" y="2071"/>
                    </a:lnTo>
                    <a:lnTo>
                      <a:pt x="9974" y="1840"/>
                    </a:lnTo>
                    <a:lnTo>
                      <a:pt x="10167" y="1840"/>
                    </a:lnTo>
                    <a:lnTo>
                      <a:pt x="10167" y="1610"/>
                    </a:lnTo>
                    <a:lnTo>
                      <a:pt x="10359" y="1380"/>
                    </a:lnTo>
                    <a:lnTo>
                      <a:pt x="11322" y="1380"/>
                    </a:lnTo>
                    <a:lnTo>
                      <a:pt x="12478" y="1150"/>
                    </a:lnTo>
                    <a:lnTo>
                      <a:pt x="13055" y="1150"/>
                    </a:lnTo>
                    <a:lnTo>
                      <a:pt x="13248" y="920"/>
                    </a:lnTo>
                    <a:lnTo>
                      <a:pt x="13825" y="920"/>
                    </a:lnTo>
                    <a:lnTo>
                      <a:pt x="13825" y="690"/>
                    </a:lnTo>
                    <a:lnTo>
                      <a:pt x="14211" y="460"/>
                    </a:lnTo>
                    <a:lnTo>
                      <a:pt x="15366" y="460"/>
                    </a:lnTo>
                    <a:lnTo>
                      <a:pt x="15366" y="230"/>
                    </a:lnTo>
                    <a:lnTo>
                      <a:pt x="17484" y="230"/>
                    </a:lnTo>
                    <a:lnTo>
                      <a:pt x="17677" y="0"/>
                    </a:lnTo>
                    <a:lnTo>
                      <a:pt x="19987" y="0"/>
                    </a:lnTo>
                  </a:path>
                </a:pathLst>
              </a:custGeom>
              <a:solidFill>
                <a:srgbClr val="FFFFFF"/>
              </a:solidFill>
              <a:ln w="6350" cap="flat">
                <a:solidFill>
                  <a:srgbClr val="000000"/>
                </a:solidFill>
                <a:prstDash val="sysDashDot"/>
                <a:round/>
                <a:headEnd type="none" w="lg" len="sm"/>
                <a:tailEnd type="none" w="lg" len="sm"/>
              </a:ln>
              <a:effectLst/>
            </p:spPr>
            <p:txBody>
              <a:bodyPr/>
              <a:lstStyle/>
              <a:p>
                <a:endParaRPr lang="it-IT"/>
              </a:p>
            </p:txBody>
          </p:sp>
          <p:sp>
            <p:nvSpPr>
              <p:cNvPr id="164886" name="Line 22"/>
              <p:cNvSpPr>
                <a:spLocks noChangeShapeType="1"/>
              </p:cNvSpPr>
              <p:nvPr/>
            </p:nvSpPr>
            <p:spPr bwMode="auto">
              <a:xfrm flipH="1">
                <a:off x="6676" y="2553"/>
                <a:ext cx="143" cy="143"/>
              </a:xfrm>
              <a:prstGeom prst="line">
                <a:avLst/>
              </a:prstGeom>
              <a:noFill/>
              <a:ln w="9525">
                <a:solidFill>
                  <a:srgbClr val="000000"/>
                </a:solidFill>
                <a:round/>
                <a:headEnd type="none" w="lg" len="sm"/>
                <a:tailEnd type="triangle" w="lg" len="sm"/>
              </a:ln>
              <a:effectLst/>
            </p:spPr>
            <p:txBody>
              <a:bodyPr/>
              <a:lstStyle/>
              <a:p>
                <a:endParaRPr lang="it-IT"/>
              </a:p>
            </p:txBody>
          </p:sp>
          <p:sp>
            <p:nvSpPr>
              <p:cNvPr id="164887" name="Rectangle 23"/>
              <p:cNvSpPr>
                <a:spLocks noChangeArrowheads="1"/>
              </p:cNvSpPr>
              <p:nvPr/>
            </p:nvSpPr>
            <p:spPr bwMode="auto">
              <a:xfrm>
                <a:off x="4725" y="1467"/>
                <a:ext cx="301" cy="435"/>
              </a:xfrm>
              <a:prstGeom prst="rect">
                <a:avLst/>
              </a:prstGeom>
              <a:noFill/>
              <a:ln w="6350">
                <a:noFill/>
                <a:miter lim="800000"/>
                <a:headEnd/>
                <a:tailEnd/>
              </a:ln>
              <a:effectLst/>
            </p:spPr>
            <p:txBody>
              <a:bodyPr lIns="12700" tIns="12700" rIns="12700" bIns="12700"/>
              <a:lstStyle/>
              <a:p>
                <a:pPr algn="l"/>
                <a:r>
                  <a:rPr lang="it-IT" altLang="zh-CN" sz="1200">
                    <a:ea typeface="SimSun" pitchFamily="2" charset="-122"/>
                  </a:rPr>
                  <a:t>P</a:t>
                </a:r>
                <a:endParaRPr lang="it-IT"/>
              </a:p>
            </p:txBody>
          </p:sp>
          <p:sp>
            <p:nvSpPr>
              <p:cNvPr id="164888" name="Rectangle 24"/>
              <p:cNvSpPr>
                <a:spLocks noChangeArrowheads="1"/>
              </p:cNvSpPr>
              <p:nvPr/>
            </p:nvSpPr>
            <p:spPr bwMode="auto">
              <a:xfrm>
                <a:off x="7875" y="3678"/>
                <a:ext cx="301" cy="435"/>
              </a:xfrm>
              <a:prstGeom prst="rect">
                <a:avLst/>
              </a:prstGeom>
              <a:noFill/>
              <a:ln w="6350">
                <a:noFill/>
                <a:miter lim="800000"/>
                <a:headEnd/>
                <a:tailEnd/>
              </a:ln>
              <a:effectLst/>
            </p:spPr>
            <p:txBody>
              <a:bodyPr lIns="12700" tIns="12700" rIns="12700" bIns="12700"/>
              <a:lstStyle/>
              <a:p>
                <a:pPr algn="l"/>
                <a:r>
                  <a:rPr lang="it-IT" altLang="zh-CN" sz="1200">
                    <a:ea typeface="SimSun" pitchFamily="2" charset="-122"/>
                  </a:rPr>
                  <a:t>V</a:t>
                </a:r>
                <a:endParaRPr lang="it-IT"/>
              </a:p>
            </p:txBody>
          </p:sp>
          <p:sp>
            <p:nvSpPr>
              <p:cNvPr id="164889" name="Rectangle 25"/>
              <p:cNvSpPr>
                <a:spLocks noChangeArrowheads="1"/>
              </p:cNvSpPr>
              <p:nvPr/>
            </p:nvSpPr>
            <p:spPr bwMode="auto">
              <a:xfrm>
                <a:off x="7219" y="1589"/>
                <a:ext cx="331" cy="436"/>
              </a:xfrm>
              <a:prstGeom prst="rect">
                <a:avLst/>
              </a:prstGeom>
              <a:noFill/>
              <a:ln w="9525">
                <a:noFill/>
                <a:miter lim="800000"/>
                <a:headEnd/>
                <a:tailEnd/>
              </a:ln>
              <a:effectLst/>
            </p:spPr>
            <p:txBody>
              <a:bodyPr lIns="12700" tIns="12700" rIns="12700" bIns="12700"/>
              <a:lstStyle/>
              <a:p>
                <a:pPr algn="l"/>
                <a:r>
                  <a:rPr lang="it-IT" altLang="zh-CN" sz="1200" b="1">
                    <a:ea typeface="SimSun" pitchFamily="2" charset="-122"/>
                  </a:rPr>
                  <a:t>b</a:t>
                </a:r>
                <a:endParaRPr lang="it-IT"/>
              </a:p>
            </p:txBody>
          </p:sp>
          <p:sp>
            <p:nvSpPr>
              <p:cNvPr id="164890" name="Line 26"/>
              <p:cNvSpPr>
                <a:spLocks noChangeShapeType="1"/>
              </p:cNvSpPr>
              <p:nvPr/>
            </p:nvSpPr>
            <p:spPr bwMode="auto">
              <a:xfrm flipV="1">
                <a:off x="5896" y="2124"/>
                <a:ext cx="143" cy="143"/>
              </a:xfrm>
              <a:prstGeom prst="line">
                <a:avLst/>
              </a:prstGeom>
              <a:noFill/>
              <a:ln w="9525">
                <a:solidFill>
                  <a:srgbClr val="000000"/>
                </a:solidFill>
                <a:round/>
                <a:headEnd type="none" w="lg" len="sm"/>
                <a:tailEnd type="triangle" w="lg" len="sm"/>
              </a:ln>
              <a:effectLst/>
            </p:spPr>
            <p:txBody>
              <a:bodyPr/>
              <a:lstStyle/>
              <a:p>
                <a:endParaRPr lang="it-IT"/>
              </a:p>
            </p:txBody>
          </p:sp>
          <p:sp>
            <p:nvSpPr>
              <p:cNvPr id="164891" name="Rectangle 27"/>
              <p:cNvSpPr>
                <a:spLocks noChangeArrowheads="1"/>
              </p:cNvSpPr>
              <p:nvPr/>
            </p:nvSpPr>
            <p:spPr bwMode="auto">
              <a:xfrm>
                <a:off x="5284" y="3164"/>
                <a:ext cx="331" cy="436"/>
              </a:xfrm>
              <a:prstGeom prst="rect">
                <a:avLst/>
              </a:prstGeom>
              <a:noFill/>
              <a:ln w="9525">
                <a:noFill/>
                <a:miter lim="800000"/>
                <a:headEnd/>
                <a:tailEnd/>
              </a:ln>
              <a:effectLst/>
            </p:spPr>
            <p:txBody>
              <a:bodyPr lIns="12700" tIns="12700" rIns="12700" bIns="12700"/>
              <a:lstStyle/>
              <a:p>
                <a:pPr algn="l"/>
                <a:r>
                  <a:rPr lang="it-IT" altLang="zh-CN" sz="1200" b="1">
                    <a:ea typeface="SimSun" pitchFamily="2" charset="-122"/>
                  </a:rPr>
                  <a:t>a</a:t>
                </a:r>
                <a:endParaRPr lang="it-IT"/>
              </a:p>
            </p:txBody>
          </p:sp>
        </p:grpSp>
        <p:sp>
          <p:nvSpPr>
            <p:cNvPr id="164892" name="Text Box 28"/>
            <p:cNvSpPr txBox="1">
              <a:spLocks noChangeArrowheads="1"/>
            </p:cNvSpPr>
            <p:nvPr/>
          </p:nvSpPr>
          <p:spPr bwMode="auto">
            <a:xfrm>
              <a:off x="3923" y="1706"/>
              <a:ext cx="206"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a</a:t>
              </a:r>
            </a:p>
          </p:txBody>
        </p:sp>
        <p:sp>
          <p:nvSpPr>
            <p:cNvPr id="164893" name="Text Box 29"/>
            <p:cNvSpPr txBox="1">
              <a:spLocks noChangeArrowheads="1"/>
            </p:cNvSpPr>
            <p:nvPr/>
          </p:nvSpPr>
          <p:spPr bwMode="auto">
            <a:xfrm>
              <a:off x="4649" y="1026"/>
              <a:ext cx="182"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b</a:t>
              </a:r>
            </a:p>
          </p:txBody>
        </p:sp>
        <p:sp>
          <p:nvSpPr>
            <p:cNvPr id="164894" name="Text Box 30"/>
            <p:cNvSpPr txBox="1">
              <a:spLocks noChangeArrowheads="1"/>
            </p:cNvSpPr>
            <p:nvPr/>
          </p:nvSpPr>
          <p:spPr bwMode="auto">
            <a:xfrm>
              <a:off x="4785" y="2205"/>
              <a:ext cx="136"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V</a:t>
              </a:r>
            </a:p>
          </p:txBody>
        </p:sp>
        <p:sp>
          <p:nvSpPr>
            <p:cNvPr id="164895" name="Text Box 31"/>
            <p:cNvSpPr txBox="1">
              <a:spLocks noChangeArrowheads="1"/>
            </p:cNvSpPr>
            <p:nvPr/>
          </p:nvSpPr>
          <p:spPr bwMode="auto">
            <a:xfrm>
              <a:off x="3424" y="1071"/>
              <a:ext cx="181" cy="247"/>
            </a:xfrm>
            <a:prstGeom prst="rect">
              <a:avLst/>
            </a:prstGeom>
            <a:noFill/>
            <a:ln w="9525">
              <a:noFill/>
              <a:miter lim="800000"/>
              <a:headEnd/>
              <a:tailEnd/>
            </a:ln>
            <a:effectLst/>
          </p:spPr>
          <p:txBody>
            <a:bodyPr>
              <a:spAutoFit/>
            </a:bodyPr>
            <a:lstStyle/>
            <a:p>
              <a:pPr>
                <a:spcBef>
                  <a:spcPct val="50000"/>
                </a:spcBef>
              </a:pPr>
              <a:r>
                <a:rPr lang="it-IT" b="1">
                  <a:solidFill>
                    <a:schemeClr val="tx1"/>
                  </a:solidFill>
                </a:rPr>
                <a:t>p</a:t>
              </a:r>
            </a:p>
          </p:txBody>
        </p:sp>
        <p:sp>
          <p:nvSpPr>
            <p:cNvPr id="164896" name="Text Box 32"/>
            <p:cNvSpPr txBox="1">
              <a:spLocks noChangeArrowheads="1"/>
            </p:cNvSpPr>
            <p:nvPr/>
          </p:nvSpPr>
          <p:spPr bwMode="auto">
            <a:xfrm>
              <a:off x="4014" y="1071"/>
              <a:ext cx="206" cy="184"/>
            </a:xfrm>
            <a:prstGeom prst="rect">
              <a:avLst/>
            </a:prstGeom>
            <a:noFill/>
            <a:ln w="9525">
              <a:noFill/>
              <a:miter lim="800000"/>
              <a:headEnd/>
              <a:tailEnd/>
            </a:ln>
            <a:effectLst/>
          </p:spPr>
          <p:txBody>
            <a:bodyPr>
              <a:spAutoFit/>
            </a:bodyPr>
            <a:lstStyle/>
            <a:p>
              <a:pPr>
                <a:spcBef>
                  <a:spcPct val="50000"/>
                </a:spcBef>
              </a:pPr>
              <a:r>
                <a:rPr lang="it-IT" sz="1600" b="1">
                  <a:solidFill>
                    <a:schemeClr val="tx1"/>
                  </a:solidFill>
                </a:rPr>
                <a:t>1</a:t>
              </a:r>
            </a:p>
          </p:txBody>
        </p:sp>
        <p:sp>
          <p:nvSpPr>
            <p:cNvPr id="164897" name="Text Box 33"/>
            <p:cNvSpPr txBox="1">
              <a:spLocks noChangeArrowheads="1"/>
            </p:cNvSpPr>
            <p:nvPr/>
          </p:nvSpPr>
          <p:spPr bwMode="auto">
            <a:xfrm>
              <a:off x="4604" y="1525"/>
              <a:ext cx="206" cy="184"/>
            </a:xfrm>
            <a:prstGeom prst="rect">
              <a:avLst/>
            </a:prstGeom>
            <a:noFill/>
            <a:ln w="9525">
              <a:noFill/>
              <a:miter lim="800000"/>
              <a:headEnd/>
              <a:tailEnd/>
            </a:ln>
            <a:effectLst/>
          </p:spPr>
          <p:txBody>
            <a:bodyPr>
              <a:spAutoFit/>
            </a:bodyPr>
            <a:lstStyle/>
            <a:p>
              <a:pPr>
                <a:spcBef>
                  <a:spcPct val="50000"/>
                </a:spcBef>
              </a:pPr>
              <a:r>
                <a:rPr lang="it-IT" sz="1600" b="1">
                  <a:solidFill>
                    <a:schemeClr val="tx1"/>
                  </a:solidFill>
                </a:rPr>
                <a:t>2</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gn="ctr"/>
            <a:r>
              <a:rPr lang="it-IT"/>
              <a:t>Entropia e trasformazioni</a:t>
            </a:r>
            <a:endParaRPr lang="it-IT" baseline="-25000"/>
          </a:p>
        </p:txBody>
      </p:sp>
      <p:sp>
        <p:nvSpPr>
          <p:cNvPr id="165891" name="Rectangle 3"/>
          <p:cNvSpPr>
            <a:spLocks noGrp="1" noChangeArrowheads="1"/>
          </p:cNvSpPr>
          <p:nvPr>
            <p:ph type="body" sz="half" idx="1"/>
          </p:nvPr>
        </p:nvSpPr>
        <p:spPr>
          <a:xfrm>
            <a:off x="684213" y="1557338"/>
            <a:ext cx="7786687" cy="2903537"/>
          </a:xfrm>
        </p:spPr>
        <p:txBody>
          <a:bodyPr/>
          <a:lstStyle/>
          <a:p>
            <a:pPr marL="347663" indent="-347663">
              <a:lnSpc>
                <a:spcPct val="90000"/>
              </a:lnSpc>
              <a:spcBef>
                <a:spcPct val="20000"/>
              </a:spcBef>
              <a:buClr>
                <a:schemeClr val="accent2"/>
              </a:buClr>
              <a:buFont typeface="Wingdings" pitchFamily="2" charset="2"/>
              <a:buChar char="n"/>
            </a:pPr>
            <a:r>
              <a:rPr lang="it-IT" sz="2800"/>
              <a:t>Il risultato ottenuto mostra che l’integrale (o la sommatoria) dei </a:t>
            </a:r>
            <a:r>
              <a:rPr lang="it-IT" sz="2800">
                <a:latin typeface="Symbol" pitchFamily="18" charset="2"/>
              </a:rPr>
              <a:t>D</a:t>
            </a:r>
            <a:r>
              <a:rPr lang="it-IT" sz="2800" b="1"/>
              <a:t>Q/T</a:t>
            </a:r>
            <a:r>
              <a:rPr lang="it-IT" sz="2800"/>
              <a:t> è uguale alla variazione di entropia </a:t>
            </a:r>
            <a:r>
              <a:rPr lang="it-IT" sz="2800" b="1">
                <a:latin typeface="Symbol" pitchFamily="18" charset="2"/>
              </a:rPr>
              <a:t>D</a:t>
            </a:r>
            <a:r>
              <a:rPr lang="it-IT" sz="2800" b="1"/>
              <a:t>S</a:t>
            </a:r>
            <a:r>
              <a:rPr lang="it-IT" sz="2800"/>
              <a:t> </a:t>
            </a:r>
            <a:r>
              <a:rPr lang="it-IT" sz="2800" u="sng"/>
              <a:t>solo se</a:t>
            </a:r>
            <a:r>
              <a:rPr lang="it-IT" sz="2800"/>
              <a:t> la trasformazione è </a:t>
            </a:r>
            <a:r>
              <a:rPr lang="it-IT" sz="2800" i="1"/>
              <a:t>reversibile</a:t>
            </a:r>
            <a:endParaRPr lang="it-IT" sz="2800"/>
          </a:p>
          <a:p>
            <a:pPr marL="347663" indent="-347663">
              <a:lnSpc>
                <a:spcPct val="90000"/>
              </a:lnSpc>
              <a:spcBef>
                <a:spcPct val="20000"/>
              </a:spcBef>
              <a:buClr>
                <a:schemeClr val="accent2"/>
              </a:buClr>
              <a:buFont typeface="Wingdings" pitchFamily="2" charset="2"/>
              <a:buChar char="n"/>
            </a:pPr>
            <a:r>
              <a:rPr lang="it-IT" sz="2800"/>
              <a:t>Per trasformazioni </a:t>
            </a:r>
            <a:r>
              <a:rPr lang="it-IT" sz="2800" i="1"/>
              <a:t>irreversibili</a:t>
            </a:r>
            <a:r>
              <a:rPr lang="it-IT" sz="2800"/>
              <a:t>  l’integrale (o la sommatoria) sarà minore della variazione entropica tra i due stati</a:t>
            </a:r>
          </a:p>
        </p:txBody>
      </p:sp>
      <p:grpSp>
        <p:nvGrpSpPr>
          <p:cNvPr id="165907" name="Group 19"/>
          <p:cNvGrpSpPr>
            <a:grpSpLocks/>
          </p:cNvGrpSpPr>
          <p:nvPr/>
        </p:nvGrpSpPr>
        <p:grpSpPr bwMode="auto">
          <a:xfrm>
            <a:off x="755650" y="4868863"/>
            <a:ext cx="7777163" cy="1081087"/>
            <a:chOff x="476" y="3158"/>
            <a:chExt cx="4899" cy="681"/>
          </a:xfrm>
        </p:grpSpPr>
        <p:grpSp>
          <p:nvGrpSpPr>
            <p:cNvPr id="165906" name="Group 18"/>
            <p:cNvGrpSpPr>
              <a:grpSpLocks/>
            </p:cNvGrpSpPr>
            <p:nvPr/>
          </p:nvGrpSpPr>
          <p:grpSpPr bwMode="auto">
            <a:xfrm>
              <a:off x="476" y="3196"/>
              <a:ext cx="2222" cy="605"/>
              <a:chOff x="476" y="3196"/>
              <a:chExt cx="2222" cy="605"/>
            </a:xfrm>
          </p:grpSpPr>
          <p:graphicFrame>
            <p:nvGraphicFramePr>
              <p:cNvPr id="165900" name="Object 12"/>
              <p:cNvGraphicFramePr>
                <a:graphicFrameLocks noChangeAspect="1"/>
              </p:cNvGraphicFramePr>
              <p:nvPr/>
            </p:nvGraphicFramePr>
            <p:xfrm>
              <a:off x="476" y="3196"/>
              <a:ext cx="1147" cy="605"/>
            </p:xfrm>
            <a:graphic>
              <a:graphicData uri="http://schemas.openxmlformats.org/presentationml/2006/ole">
                <p:oleObj spid="_x0000_s165900" name="Equation" r:id="rId3" imgW="914400" imgH="482400" progId="Equation.3">
                  <p:embed/>
                </p:oleObj>
              </a:graphicData>
            </a:graphic>
          </p:graphicFrame>
          <p:sp>
            <p:nvSpPr>
              <p:cNvPr id="165901" name="Text Box 13"/>
              <p:cNvSpPr txBox="1">
                <a:spLocks noChangeArrowheads="1"/>
              </p:cNvSpPr>
              <p:nvPr/>
            </p:nvSpPr>
            <p:spPr bwMode="auto">
              <a:xfrm>
                <a:off x="1701" y="3423"/>
                <a:ext cx="997" cy="215"/>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Irreversibile</a:t>
                </a:r>
              </a:p>
            </p:txBody>
          </p:sp>
        </p:grpSp>
        <p:grpSp>
          <p:nvGrpSpPr>
            <p:cNvPr id="165905" name="Group 17"/>
            <p:cNvGrpSpPr>
              <a:grpSpLocks/>
            </p:cNvGrpSpPr>
            <p:nvPr/>
          </p:nvGrpSpPr>
          <p:grpSpPr bwMode="auto">
            <a:xfrm>
              <a:off x="3061" y="3158"/>
              <a:ext cx="2314" cy="681"/>
              <a:chOff x="3061" y="3158"/>
              <a:chExt cx="2314" cy="681"/>
            </a:xfrm>
          </p:grpSpPr>
          <p:graphicFrame>
            <p:nvGraphicFramePr>
              <p:cNvPr id="165903" name="Object 15"/>
              <p:cNvGraphicFramePr>
                <a:graphicFrameLocks noChangeAspect="1"/>
              </p:cNvGraphicFramePr>
              <p:nvPr/>
            </p:nvGraphicFramePr>
            <p:xfrm>
              <a:off x="3061" y="3158"/>
              <a:ext cx="1325" cy="681"/>
            </p:xfrm>
            <a:graphic>
              <a:graphicData uri="http://schemas.openxmlformats.org/presentationml/2006/ole">
                <p:oleObj spid="_x0000_s165903" name="Equation" r:id="rId4" imgW="939600" imgH="482400" progId="Equation.3">
                  <p:embed/>
                </p:oleObj>
              </a:graphicData>
            </a:graphic>
          </p:graphicFrame>
          <p:sp>
            <p:nvSpPr>
              <p:cNvPr id="165904" name="Text Box 16"/>
              <p:cNvSpPr txBox="1">
                <a:spLocks noChangeArrowheads="1"/>
              </p:cNvSpPr>
              <p:nvPr/>
            </p:nvSpPr>
            <p:spPr bwMode="auto">
              <a:xfrm>
                <a:off x="4468" y="3400"/>
                <a:ext cx="907" cy="215"/>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Reversibile</a:t>
                </a: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gn="ctr"/>
            <a:r>
              <a:rPr lang="it-IT"/>
              <a:t>Entropia e trasformazioni irreversibili</a:t>
            </a:r>
          </a:p>
        </p:txBody>
      </p:sp>
      <p:sp>
        <p:nvSpPr>
          <p:cNvPr id="167939" name="Rectangle 3"/>
          <p:cNvSpPr>
            <a:spLocks noGrp="1" noChangeArrowheads="1"/>
          </p:cNvSpPr>
          <p:nvPr>
            <p:ph type="body" sz="half" idx="1"/>
          </p:nvPr>
        </p:nvSpPr>
        <p:spPr>
          <a:xfrm>
            <a:off x="468313" y="1604963"/>
            <a:ext cx="7559675" cy="3336925"/>
          </a:xfrm>
        </p:spPr>
        <p:txBody>
          <a:bodyPr/>
          <a:lstStyle/>
          <a:p>
            <a:pPr marL="342900" indent="-342900">
              <a:lnSpc>
                <a:spcPct val="90000"/>
              </a:lnSpc>
              <a:spcBef>
                <a:spcPct val="20000"/>
              </a:spcBef>
              <a:buClr>
                <a:srgbClr val="000000"/>
              </a:buClr>
              <a:buSzPct val="100000"/>
              <a:buFont typeface="Times New Roman" pitchFamily="18" charset="0"/>
              <a:buChar char="•"/>
            </a:pPr>
            <a:r>
              <a:rPr lang="it-IT">
                <a:latin typeface="Times New Roman" pitchFamily="18" charset="0"/>
              </a:rPr>
              <a:t>Per calcolare la variazione di entropia di una trasformazione </a:t>
            </a:r>
            <a:r>
              <a:rPr lang="it-IT" i="1">
                <a:latin typeface="Times New Roman" pitchFamily="18" charset="0"/>
              </a:rPr>
              <a:t>irreversibile</a:t>
            </a:r>
            <a:r>
              <a:rPr lang="it-IT">
                <a:latin typeface="Times New Roman" pitchFamily="18" charset="0"/>
              </a:rPr>
              <a:t> è necessario </a:t>
            </a:r>
            <a:r>
              <a:rPr lang="it-IT" u="sng">
                <a:latin typeface="Times New Roman" pitchFamily="18" charset="0"/>
              </a:rPr>
              <a:t>individuare</a:t>
            </a:r>
            <a:r>
              <a:rPr lang="it-IT">
                <a:latin typeface="Times New Roman" pitchFamily="18" charset="0"/>
              </a:rPr>
              <a:t> una trasformazione </a:t>
            </a:r>
            <a:r>
              <a:rPr lang="it-IT" i="1">
                <a:latin typeface="Times New Roman" pitchFamily="18" charset="0"/>
              </a:rPr>
              <a:t>reversibile</a:t>
            </a:r>
            <a:r>
              <a:rPr lang="it-IT">
                <a:latin typeface="Times New Roman" pitchFamily="18" charset="0"/>
              </a:rPr>
              <a:t> che operi tra gli </a:t>
            </a:r>
            <a:r>
              <a:rPr lang="it-IT" u="sng">
                <a:latin typeface="Times New Roman" pitchFamily="18" charset="0"/>
              </a:rPr>
              <a:t>stessi stati</a:t>
            </a:r>
          </a:p>
          <a:p>
            <a:pPr marL="342900" indent="-342900">
              <a:lnSpc>
                <a:spcPct val="90000"/>
              </a:lnSpc>
              <a:spcBef>
                <a:spcPct val="20000"/>
              </a:spcBef>
              <a:buClr>
                <a:srgbClr val="000000"/>
              </a:buClr>
              <a:buSzPct val="100000"/>
              <a:buFont typeface="Times New Roman" pitchFamily="18" charset="0"/>
              <a:buChar char="•"/>
            </a:pPr>
            <a:r>
              <a:rPr lang="it-IT">
                <a:latin typeface="Times New Roman" pitchFamily="18" charset="0"/>
              </a:rPr>
              <a:t>Le due trasformazioni, operando tra gli stessi stati, avranno lo stesso valore di </a:t>
            </a:r>
            <a:r>
              <a:rPr lang="it-IT" b="1">
                <a:latin typeface="Symbol" pitchFamily="18" charset="2"/>
              </a:rPr>
              <a:t>D</a:t>
            </a:r>
            <a:r>
              <a:rPr lang="it-IT" b="1">
                <a:latin typeface="Times New Roman" pitchFamily="18" charset="0"/>
              </a:rPr>
              <a:t>S</a:t>
            </a:r>
            <a:r>
              <a:rPr lang="it-IT">
                <a:latin typeface="Times New Roman" pitchFamily="18" charset="0"/>
              </a:rPr>
              <a:t>, perché  l’entropia è una </a:t>
            </a:r>
            <a:r>
              <a:rPr lang="it-IT" u="sng">
                <a:latin typeface="Times New Roman" pitchFamily="18" charset="0"/>
              </a:rPr>
              <a:t>funzione di stato</a:t>
            </a:r>
            <a:endParaRPr lang="it-IT" b="1" i="1">
              <a:latin typeface="Times New Roman" pitchFamily="18" charset="0"/>
            </a:endParaRPr>
          </a:p>
        </p:txBody>
      </p:sp>
      <p:graphicFrame>
        <p:nvGraphicFramePr>
          <p:cNvPr id="167940" name="Object 4"/>
          <p:cNvGraphicFramePr>
            <a:graphicFrameLocks noChangeAspect="1"/>
          </p:cNvGraphicFramePr>
          <p:nvPr>
            <p:ph sz="half" idx="2"/>
          </p:nvPr>
        </p:nvGraphicFramePr>
        <p:xfrm>
          <a:off x="2636838" y="5157788"/>
          <a:ext cx="3124200" cy="1079500"/>
        </p:xfrm>
        <a:graphic>
          <a:graphicData uri="http://schemas.openxmlformats.org/presentationml/2006/ole">
            <p:oleObj spid="_x0000_s167940" name="Equation" r:id="rId3" imgW="1396800" imgH="482400" progId="Equation.3">
              <p:embed/>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sz="quarter"/>
          </p:nvPr>
        </p:nvSpPr>
        <p:spPr/>
        <p:txBody>
          <a:bodyPr/>
          <a:lstStyle/>
          <a:p>
            <a:pPr algn="ctr"/>
            <a:r>
              <a:rPr lang="it-IT"/>
              <a:t>Entropia e gas ideali</a:t>
            </a:r>
            <a:br>
              <a:rPr lang="it-IT"/>
            </a:br>
            <a:r>
              <a:rPr lang="it-IT" sz="2000" i="1"/>
              <a:t>nelle trasformazioni reversibili</a:t>
            </a:r>
            <a:endParaRPr lang="it-IT" sz="2000" i="1" baseline="-25000"/>
          </a:p>
        </p:txBody>
      </p:sp>
      <p:graphicFrame>
        <p:nvGraphicFramePr>
          <p:cNvPr id="169991" name="Object 7"/>
          <p:cNvGraphicFramePr>
            <a:graphicFrameLocks noChangeAspect="1"/>
          </p:cNvGraphicFramePr>
          <p:nvPr>
            <p:ph sz="quarter" idx="1"/>
          </p:nvPr>
        </p:nvGraphicFramePr>
        <p:xfrm>
          <a:off x="1992313" y="3446463"/>
          <a:ext cx="4878387" cy="1041400"/>
        </p:xfrm>
        <a:graphic>
          <a:graphicData uri="http://schemas.openxmlformats.org/presentationml/2006/ole">
            <p:oleObj spid="_x0000_s169991" name="Equation" r:id="rId3" imgW="2260440" imgH="482400" progId="Equation.3">
              <p:embed/>
            </p:oleObj>
          </a:graphicData>
        </a:graphic>
      </p:graphicFrame>
      <p:sp>
        <p:nvSpPr>
          <p:cNvPr id="170000" name="Rectangle 16"/>
          <p:cNvSpPr>
            <a:spLocks noChangeArrowheads="1"/>
          </p:cNvSpPr>
          <p:nvPr/>
        </p:nvSpPr>
        <p:spPr bwMode="auto">
          <a:xfrm>
            <a:off x="539750" y="2133600"/>
            <a:ext cx="8002588" cy="936625"/>
          </a:xfrm>
          <a:prstGeom prst="rect">
            <a:avLst/>
          </a:prstGeom>
          <a:noFill/>
          <a:ln w="9525">
            <a:noFill/>
            <a:round/>
            <a:headEnd/>
            <a:tailEnd/>
          </a:ln>
          <a:effectLst/>
        </p:spPr>
        <p:txBody>
          <a:bodyPr lIns="0" tIns="0" rIns="0" bIns="0"/>
          <a:lstStyle/>
          <a:p>
            <a:pPr eaLnBrk="1" hangingPunct="1">
              <a:lnSpc>
                <a:spcPct val="90000"/>
              </a:lnSpc>
              <a:spcBef>
                <a:spcPct val="20000"/>
              </a:spcBef>
              <a:buClr>
                <a:schemeClr val="accent2"/>
              </a:buClr>
              <a:buSzPct val="60000"/>
              <a:buFont typeface="Wingdings" pitchFamily="2" charset="2"/>
              <a:buNone/>
            </a:pPr>
            <a:r>
              <a:rPr lang="it-IT" sz="2800">
                <a:solidFill>
                  <a:srgbClr val="000000"/>
                </a:solidFill>
                <a:latin typeface="Tahoma" pitchFamily="34" charset="0"/>
              </a:rPr>
              <a:t>Per i gas ideali, in caso di </a:t>
            </a:r>
            <a:r>
              <a:rPr lang="it-IT" sz="2800" i="1">
                <a:solidFill>
                  <a:srgbClr val="000000"/>
                </a:solidFill>
                <a:latin typeface="Tahoma" pitchFamily="34" charset="0"/>
              </a:rPr>
              <a:t>trasformazioni reversibili</a:t>
            </a:r>
            <a:r>
              <a:rPr lang="it-IT" sz="2800">
                <a:solidFill>
                  <a:srgbClr val="000000"/>
                </a:solidFill>
                <a:latin typeface="Tahoma" pitchFamily="34" charset="0"/>
              </a:rPr>
              <a:t>, si dimostra che</a:t>
            </a:r>
          </a:p>
        </p:txBody>
      </p:sp>
      <p:sp>
        <p:nvSpPr>
          <p:cNvPr id="170003" name="Rectangle 19"/>
          <p:cNvSpPr>
            <a:spLocks noChangeArrowheads="1"/>
          </p:cNvSpPr>
          <p:nvPr/>
        </p:nvSpPr>
        <p:spPr bwMode="auto">
          <a:xfrm>
            <a:off x="468313" y="5084763"/>
            <a:ext cx="8002587" cy="503237"/>
          </a:xfrm>
          <a:prstGeom prst="rect">
            <a:avLst/>
          </a:prstGeom>
          <a:noFill/>
          <a:ln w="9525">
            <a:noFill/>
            <a:round/>
            <a:headEnd/>
            <a:tailEnd/>
          </a:ln>
          <a:effectLst/>
        </p:spPr>
        <p:txBody>
          <a:bodyPr lIns="0" tIns="0" rIns="0" bIns="0"/>
          <a:lstStyle/>
          <a:p>
            <a:pPr eaLnBrk="1" hangingPunct="1">
              <a:lnSpc>
                <a:spcPct val="90000"/>
              </a:lnSpc>
              <a:spcBef>
                <a:spcPct val="20000"/>
              </a:spcBef>
              <a:buClr>
                <a:schemeClr val="accent2"/>
              </a:buClr>
              <a:buSzPct val="60000"/>
              <a:buFont typeface="Wingdings" pitchFamily="2" charset="2"/>
              <a:buNone/>
            </a:pPr>
            <a:r>
              <a:rPr lang="it-IT" sz="2800" i="1">
                <a:solidFill>
                  <a:srgbClr val="000000"/>
                </a:solidFill>
                <a:latin typeface="Tahoma" pitchFamily="34" charset="0"/>
              </a:rPr>
              <a:t>Vediamo di seguito alcuni casi particolari</a:t>
            </a:r>
            <a:endParaRPr lang="it-IT" sz="2800">
              <a:solidFill>
                <a:srgbClr val="000000"/>
              </a:solidFill>
              <a:latin typeface="Tahoma" pitchFamily="34" charset="0"/>
            </a:endParaRPr>
          </a:p>
        </p:txBody>
      </p:sp>
      <p:sp>
        <p:nvSpPr>
          <p:cNvPr id="170004" name="AutoShape 20"/>
          <p:cNvSpPr>
            <a:spLocks noChangeArrowheads="1"/>
          </p:cNvSpPr>
          <p:nvPr/>
        </p:nvSpPr>
        <p:spPr bwMode="auto">
          <a:xfrm>
            <a:off x="4284663" y="5589588"/>
            <a:ext cx="431800" cy="503237"/>
          </a:xfrm>
          <a:prstGeom prst="downArrow">
            <a:avLst>
              <a:gd name="adj1" fmla="val 50000"/>
              <a:gd name="adj2" fmla="val 29136"/>
            </a:avLst>
          </a:prstGeom>
          <a:solidFill>
            <a:srgbClr val="00B8FF"/>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gn="ctr"/>
            <a:r>
              <a:rPr lang="it-IT"/>
              <a:t>Entropia e gas ideali</a:t>
            </a:r>
            <a:endParaRPr lang="it-IT" baseline="-25000"/>
          </a:p>
        </p:txBody>
      </p:sp>
      <p:graphicFrame>
        <p:nvGraphicFramePr>
          <p:cNvPr id="171011" name="Object 3"/>
          <p:cNvGraphicFramePr>
            <a:graphicFrameLocks noChangeAspect="1"/>
          </p:cNvGraphicFramePr>
          <p:nvPr>
            <p:ph sz="half" idx="1"/>
          </p:nvPr>
        </p:nvGraphicFramePr>
        <p:xfrm>
          <a:off x="1716088" y="2133600"/>
          <a:ext cx="4425950" cy="900113"/>
        </p:xfrm>
        <a:graphic>
          <a:graphicData uri="http://schemas.openxmlformats.org/presentationml/2006/ole">
            <p:oleObj spid="_x0000_s171011" name="Equation" r:id="rId3" imgW="2247840" imgH="457200" progId="Equation.3">
              <p:embed/>
            </p:oleObj>
          </a:graphicData>
        </a:graphic>
      </p:graphicFrame>
      <p:graphicFrame>
        <p:nvGraphicFramePr>
          <p:cNvPr id="171015" name="Object 7"/>
          <p:cNvGraphicFramePr>
            <a:graphicFrameLocks noChangeAspect="1"/>
          </p:cNvGraphicFramePr>
          <p:nvPr>
            <p:ph sz="quarter" idx="2"/>
          </p:nvPr>
        </p:nvGraphicFramePr>
        <p:xfrm>
          <a:off x="1738313" y="3789363"/>
          <a:ext cx="3019425" cy="898525"/>
        </p:xfrm>
        <a:graphic>
          <a:graphicData uri="http://schemas.openxmlformats.org/presentationml/2006/ole">
            <p:oleObj spid="_x0000_s171015" name="Equation" r:id="rId4" imgW="1536480" imgH="457200" progId="Equation.3">
              <p:embed/>
            </p:oleObj>
          </a:graphicData>
        </a:graphic>
      </p:graphicFrame>
      <p:sp>
        <p:nvSpPr>
          <p:cNvPr id="171012" name="Rectangle 4"/>
          <p:cNvSpPr>
            <a:spLocks noChangeArrowheads="1"/>
          </p:cNvSpPr>
          <p:nvPr/>
        </p:nvSpPr>
        <p:spPr bwMode="auto">
          <a:xfrm>
            <a:off x="719138" y="1700213"/>
            <a:ext cx="4895850" cy="431800"/>
          </a:xfrm>
          <a:prstGeom prst="rect">
            <a:avLst/>
          </a:prstGeom>
          <a:noFill/>
          <a:ln w="9525">
            <a:noFill/>
            <a:round/>
            <a:headEnd/>
            <a:tailEnd/>
          </a:ln>
          <a:effectLst/>
        </p:spPr>
        <p:txBody>
          <a:bodyPr lIns="0" tIns="0" rIns="0" bIns="0"/>
          <a:lstStyle/>
          <a:p>
            <a:pPr algn="l" eaLnBrk="1" hangingPunct="1">
              <a:lnSpc>
                <a:spcPct val="90000"/>
              </a:lnSpc>
              <a:spcBef>
                <a:spcPct val="20000"/>
              </a:spcBef>
              <a:buClr>
                <a:schemeClr val="accent2"/>
              </a:buClr>
              <a:buSzPct val="60000"/>
              <a:buFont typeface="Wingdings" pitchFamily="2" charset="2"/>
              <a:buChar char="n"/>
            </a:pPr>
            <a:r>
              <a:rPr lang="it-IT" sz="2000">
                <a:solidFill>
                  <a:srgbClr val="000000"/>
                </a:solidFill>
                <a:latin typeface="Tahoma" pitchFamily="34" charset="0"/>
              </a:rPr>
              <a:t> Trasformazione </a:t>
            </a:r>
            <a:r>
              <a:rPr lang="it-IT" sz="2000" b="1" i="1">
                <a:solidFill>
                  <a:srgbClr val="000000"/>
                </a:solidFill>
                <a:latin typeface="Tahoma" pitchFamily="34" charset="0"/>
              </a:rPr>
              <a:t>isoterma</a:t>
            </a:r>
            <a:r>
              <a:rPr lang="it-IT" sz="2000">
                <a:solidFill>
                  <a:srgbClr val="000000"/>
                </a:solidFill>
                <a:latin typeface="Tahoma" pitchFamily="34" charset="0"/>
              </a:rPr>
              <a:t> (T</a:t>
            </a:r>
            <a:r>
              <a:rPr lang="it-IT" sz="2000" baseline="-25000">
                <a:solidFill>
                  <a:srgbClr val="000000"/>
                </a:solidFill>
                <a:latin typeface="Tahoma" pitchFamily="34" charset="0"/>
              </a:rPr>
              <a:t>i</a:t>
            </a:r>
            <a:r>
              <a:rPr lang="it-IT" sz="2000">
                <a:solidFill>
                  <a:srgbClr val="000000"/>
                </a:solidFill>
                <a:latin typeface="Tahoma" pitchFamily="34" charset="0"/>
              </a:rPr>
              <a:t> = T</a:t>
            </a:r>
            <a:r>
              <a:rPr lang="it-IT" sz="2000" baseline="-25000">
                <a:solidFill>
                  <a:srgbClr val="000000"/>
                </a:solidFill>
                <a:latin typeface="Tahoma" pitchFamily="34" charset="0"/>
              </a:rPr>
              <a:t>f</a:t>
            </a:r>
            <a:r>
              <a:rPr lang="it-IT" sz="2000">
                <a:solidFill>
                  <a:srgbClr val="000000"/>
                </a:solidFill>
                <a:latin typeface="Tahoma" pitchFamily="34" charset="0"/>
              </a:rPr>
              <a:t>)</a:t>
            </a:r>
          </a:p>
        </p:txBody>
      </p:sp>
      <p:sp>
        <p:nvSpPr>
          <p:cNvPr id="171014" name="Rectangle 6"/>
          <p:cNvSpPr>
            <a:spLocks noChangeArrowheads="1"/>
          </p:cNvSpPr>
          <p:nvPr/>
        </p:nvSpPr>
        <p:spPr bwMode="auto">
          <a:xfrm>
            <a:off x="719138" y="3357563"/>
            <a:ext cx="4967287" cy="431800"/>
          </a:xfrm>
          <a:prstGeom prst="rect">
            <a:avLst/>
          </a:prstGeom>
          <a:noFill/>
          <a:ln w="9525">
            <a:noFill/>
            <a:round/>
            <a:headEnd/>
            <a:tailEnd/>
          </a:ln>
          <a:effectLst/>
        </p:spPr>
        <p:txBody>
          <a:bodyPr lIns="0" tIns="0" rIns="0" bIns="0"/>
          <a:lstStyle/>
          <a:p>
            <a:pPr algn="l" eaLnBrk="1" hangingPunct="1">
              <a:lnSpc>
                <a:spcPct val="90000"/>
              </a:lnSpc>
              <a:spcBef>
                <a:spcPct val="20000"/>
              </a:spcBef>
              <a:buClr>
                <a:schemeClr val="accent2"/>
              </a:buClr>
              <a:buSzPct val="60000"/>
              <a:buFont typeface="Wingdings" pitchFamily="2" charset="2"/>
              <a:buChar char="n"/>
            </a:pPr>
            <a:r>
              <a:rPr lang="it-IT" sz="2000">
                <a:solidFill>
                  <a:srgbClr val="000000"/>
                </a:solidFill>
                <a:latin typeface="Tahoma" pitchFamily="34" charset="0"/>
              </a:rPr>
              <a:t> Trasformazione </a:t>
            </a:r>
            <a:r>
              <a:rPr lang="it-IT" sz="2000" b="1" i="1">
                <a:solidFill>
                  <a:srgbClr val="000000"/>
                </a:solidFill>
                <a:latin typeface="Tahoma" pitchFamily="34" charset="0"/>
              </a:rPr>
              <a:t>isocora</a:t>
            </a:r>
            <a:r>
              <a:rPr lang="it-IT" sz="2000">
                <a:solidFill>
                  <a:srgbClr val="000000"/>
                </a:solidFill>
                <a:latin typeface="Tahoma" pitchFamily="34" charset="0"/>
              </a:rPr>
              <a:t> (V</a:t>
            </a:r>
            <a:r>
              <a:rPr lang="it-IT" sz="2000" baseline="-25000">
                <a:solidFill>
                  <a:srgbClr val="000000"/>
                </a:solidFill>
                <a:latin typeface="Tahoma" pitchFamily="34" charset="0"/>
              </a:rPr>
              <a:t>i</a:t>
            </a:r>
            <a:r>
              <a:rPr lang="it-IT" sz="2000">
                <a:solidFill>
                  <a:srgbClr val="000000"/>
                </a:solidFill>
                <a:latin typeface="Tahoma" pitchFamily="34" charset="0"/>
              </a:rPr>
              <a:t> = V</a:t>
            </a:r>
            <a:r>
              <a:rPr lang="it-IT" sz="2000" baseline="-25000">
                <a:solidFill>
                  <a:srgbClr val="000000"/>
                </a:solidFill>
                <a:latin typeface="Tahoma" pitchFamily="34" charset="0"/>
              </a:rPr>
              <a:t>f</a:t>
            </a:r>
            <a:r>
              <a:rPr lang="it-IT" sz="2000">
                <a:solidFill>
                  <a:srgbClr val="000000"/>
                </a:solidFill>
                <a:latin typeface="Tahoma" pitchFamily="34" charset="0"/>
              </a:rPr>
              <a:t>)</a:t>
            </a:r>
          </a:p>
        </p:txBody>
      </p:sp>
      <p:sp>
        <p:nvSpPr>
          <p:cNvPr id="171017" name="Rectangle 9"/>
          <p:cNvSpPr>
            <a:spLocks noChangeArrowheads="1"/>
          </p:cNvSpPr>
          <p:nvPr/>
        </p:nvSpPr>
        <p:spPr bwMode="auto">
          <a:xfrm>
            <a:off x="719138" y="4941888"/>
            <a:ext cx="6445250" cy="431800"/>
          </a:xfrm>
          <a:prstGeom prst="rect">
            <a:avLst/>
          </a:prstGeom>
          <a:noFill/>
          <a:ln w="9525">
            <a:noFill/>
            <a:round/>
            <a:headEnd/>
            <a:tailEnd/>
          </a:ln>
          <a:effectLst/>
        </p:spPr>
        <p:txBody>
          <a:bodyPr lIns="0" tIns="0" rIns="0" bIns="0"/>
          <a:lstStyle/>
          <a:p>
            <a:pPr algn="l" eaLnBrk="1" hangingPunct="1">
              <a:lnSpc>
                <a:spcPct val="90000"/>
              </a:lnSpc>
              <a:spcBef>
                <a:spcPct val="20000"/>
              </a:spcBef>
              <a:buClr>
                <a:schemeClr val="accent2"/>
              </a:buClr>
              <a:buSzPct val="60000"/>
              <a:buFont typeface="Wingdings" pitchFamily="2" charset="2"/>
              <a:buChar char="n"/>
            </a:pPr>
            <a:r>
              <a:rPr lang="it-IT" sz="2000">
                <a:solidFill>
                  <a:srgbClr val="000000"/>
                </a:solidFill>
                <a:latin typeface="Tahoma" pitchFamily="34" charset="0"/>
              </a:rPr>
              <a:t> Trasformazione </a:t>
            </a:r>
            <a:r>
              <a:rPr lang="it-IT" sz="2000" b="1" i="1">
                <a:solidFill>
                  <a:srgbClr val="000000"/>
                </a:solidFill>
                <a:latin typeface="Tahoma" pitchFamily="34" charset="0"/>
              </a:rPr>
              <a:t>isobara</a:t>
            </a:r>
            <a:r>
              <a:rPr lang="it-IT" sz="2000">
                <a:solidFill>
                  <a:srgbClr val="000000"/>
                </a:solidFill>
                <a:latin typeface="Tahoma" pitchFamily="34" charset="0"/>
              </a:rPr>
              <a:t> (p</a:t>
            </a:r>
            <a:r>
              <a:rPr lang="it-IT" sz="2000" baseline="-25000">
                <a:solidFill>
                  <a:srgbClr val="000000"/>
                </a:solidFill>
                <a:latin typeface="Tahoma" pitchFamily="34" charset="0"/>
              </a:rPr>
              <a:t>i</a:t>
            </a:r>
            <a:r>
              <a:rPr lang="it-IT" sz="2000">
                <a:solidFill>
                  <a:srgbClr val="000000"/>
                </a:solidFill>
                <a:latin typeface="Tahoma" pitchFamily="34" charset="0"/>
              </a:rPr>
              <a:t> = p</a:t>
            </a:r>
            <a:r>
              <a:rPr lang="it-IT" sz="2000" baseline="-25000">
                <a:solidFill>
                  <a:srgbClr val="000000"/>
                </a:solidFill>
                <a:latin typeface="Tahoma" pitchFamily="34" charset="0"/>
              </a:rPr>
              <a:t>f</a:t>
            </a:r>
            <a:r>
              <a:rPr lang="it-IT" sz="2000">
                <a:solidFill>
                  <a:srgbClr val="000000"/>
                </a:solidFill>
                <a:latin typeface="Tahoma" pitchFamily="34" charset="0"/>
              </a:rPr>
              <a:t>  inoltre  V</a:t>
            </a:r>
            <a:r>
              <a:rPr lang="it-IT" sz="2000" baseline="-25000">
                <a:solidFill>
                  <a:srgbClr val="000000"/>
                </a:solidFill>
                <a:latin typeface="Tahoma" pitchFamily="34" charset="0"/>
              </a:rPr>
              <a:t>f</a:t>
            </a:r>
            <a:r>
              <a:rPr lang="it-IT" sz="2000">
                <a:solidFill>
                  <a:srgbClr val="000000"/>
                </a:solidFill>
                <a:latin typeface="Tahoma" pitchFamily="34" charset="0"/>
              </a:rPr>
              <a:t>/V</a:t>
            </a:r>
            <a:r>
              <a:rPr lang="it-IT" sz="2000" baseline="-25000">
                <a:solidFill>
                  <a:srgbClr val="000000"/>
                </a:solidFill>
                <a:latin typeface="Tahoma" pitchFamily="34" charset="0"/>
              </a:rPr>
              <a:t>i</a:t>
            </a:r>
            <a:r>
              <a:rPr lang="it-IT" sz="2000">
                <a:solidFill>
                  <a:srgbClr val="000000"/>
                </a:solidFill>
                <a:latin typeface="Tahoma" pitchFamily="34" charset="0"/>
              </a:rPr>
              <a:t> = T</a:t>
            </a:r>
            <a:r>
              <a:rPr lang="it-IT" sz="2000" baseline="-25000">
                <a:solidFill>
                  <a:srgbClr val="000000"/>
                </a:solidFill>
                <a:latin typeface="Tahoma" pitchFamily="34" charset="0"/>
              </a:rPr>
              <a:t>f</a:t>
            </a:r>
            <a:r>
              <a:rPr lang="it-IT" sz="2000">
                <a:solidFill>
                  <a:srgbClr val="000000"/>
                </a:solidFill>
                <a:latin typeface="Tahoma" pitchFamily="34" charset="0"/>
              </a:rPr>
              <a:t>/T</a:t>
            </a:r>
            <a:r>
              <a:rPr lang="it-IT" sz="2000" baseline="-25000">
                <a:solidFill>
                  <a:srgbClr val="000000"/>
                </a:solidFill>
                <a:latin typeface="Tahoma" pitchFamily="34" charset="0"/>
              </a:rPr>
              <a:t>i</a:t>
            </a:r>
            <a:r>
              <a:rPr lang="it-IT" sz="2000">
                <a:solidFill>
                  <a:srgbClr val="000000"/>
                </a:solidFill>
                <a:latin typeface="Tahoma" pitchFamily="34" charset="0"/>
              </a:rPr>
              <a:t>)</a:t>
            </a:r>
          </a:p>
        </p:txBody>
      </p:sp>
      <p:graphicFrame>
        <p:nvGraphicFramePr>
          <p:cNvPr id="171018" name="Object 10"/>
          <p:cNvGraphicFramePr>
            <a:graphicFrameLocks noChangeAspect="1"/>
          </p:cNvGraphicFramePr>
          <p:nvPr>
            <p:ph sz="quarter" idx="3"/>
          </p:nvPr>
        </p:nvGraphicFramePr>
        <p:xfrm>
          <a:off x="1814513" y="5300663"/>
          <a:ext cx="5251450" cy="900112"/>
        </p:xfrm>
        <a:graphic>
          <a:graphicData uri="http://schemas.openxmlformats.org/presentationml/2006/ole">
            <p:oleObj spid="_x0000_s171018" name="Equation" r:id="rId5" imgW="2666880" imgH="4572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a:r>
              <a:rPr lang="it-IT"/>
              <a:t>Entropia nei sistemi isolati</a:t>
            </a:r>
            <a:br>
              <a:rPr lang="it-IT"/>
            </a:br>
            <a:r>
              <a:rPr lang="it-IT" sz="2000"/>
              <a:t>T</a:t>
            </a:r>
            <a:r>
              <a:rPr lang="it-IT" sz="2000" i="1"/>
              <a:t>rasformazioni reversibili</a:t>
            </a:r>
          </a:p>
        </p:txBody>
      </p:sp>
      <p:sp>
        <p:nvSpPr>
          <p:cNvPr id="176131" name="Rectangle 3"/>
          <p:cNvSpPr>
            <a:spLocks noGrp="1" noChangeArrowheads="1"/>
          </p:cNvSpPr>
          <p:nvPr>
            <p:ph type="body" sz="half" idx="1"/>
          </p:nvPr>
        </p:nvSpPr>
        <p:spPr>
          <a:xfrm>
            <a:off x="457200" y="1604963"/>
            <a:ext cx="8075613" cy="815975"/>
          </a:xfrm>
        </p:spPr>
        <p:txBody>
          <a:bodyPr/>
          <a:lstStyle/>
          <a:p>
            <a:pPr marL="342900" indent="-342900">
              <a:lnSpc>
                <a:spcPct val="90000"/>
              </a:lnSpc>
              <a:spcBef>
                <a:spcPct val="20000"/>
              </a:spcBef>
              <a:buClr>
                <a:srgbClr val="000000"/>
              </a:buClr>
              <a:buSzPct val="100000"/>
              <a:buFont typeface="Times New Roman" pitchFamily="18" charset="0"/>
              <a:buChar char="•"/>
            </a:pPr>
            <a:r>
              <a:rPr lang="it-IT" sz="2800"/>
              <a:t>Un sistema isolato non può avere scambi di calore </a:t>
            </a:r>
            <a:r>
              <a:rPr lang="it-IT" sz="2800" u="sng"/>
              <a:t>da</a:t>
            </a:r>
            <a:r>
              <a:rPr lang="it-IT" sz="2800"/>
              <a:t> e </a:t>
            </a:r>
            <a:r>
              <a:rPr lang="it-IT" sz="2800" u="sng"/>
              <a:t>verso</a:t>
            </a:r>
            <a:r>
              <a:rPr lang="it-IT" sz="2800"/>
              <a:t> l’esterno, quindi</a:t>
            </a:r>
          </a:p>
        </p:txBody>
      </p:sp>
      <p:graphicFrame>
        <p:nvGraphicFramePr>
          <p:cNvPr id="176132" name="Object 4"/>
          <p:cNvGraphicFramePr>
            <a:graphicFrameLocks noChangeAspect="1"/>
          </p:cNvGraphicFramePr>
          <p:nvPr>
            <p:ph sz="half" idx="2"/>
          </p:nvPr>
        </p:nvGraphicFramePr>
        <p:xfrm>
          <a:off x="3059113" y="2781300"/>
          <a:ext cx="1277937" cy="1079500"/>
        </p:xfrm>
        <a:graphic>
          <a:graphicData uri="http://schemas.openxmlformats.org/presentationml/2006/ole">
            <p:oleObj spid="_x0000_s176132" name="Equation" r:id="rId3" imgW="571320" imgH="482400" progId="Equation.3">
              <p:embed/>
            </p:oleObj>
          </a:graphicData>
        </a:graphic>
      </p:graphicFrame>
      <p:sp>
        <p:nvSpPr>
          <p:cNvPr id="176134" name="Rectangle 6"/>
          <p:cNvSpPr>
            <a:spLocks noChangeArrowheads="1"/>
          </p:cNvSpPr>
          <p:nvPr/>
        </p:nvSpPr>
        <p:spPr bwMode="auto">
          <a:xfrm>
            <a:off x="539750" y="4365625"/>
            <a:ext cx="8064500" cy="1655763"/>
          </a:xfrm>
          <a:prstGeom prst="rect">
            <a:avLst/>
          </a:prstGeom>
          <a:noFill/>
          <a:ln w="9525">
            <a:noFill/>
            <a:round/>
            <a:headEnd/>
            <a:tailEnd/>
          </a:ln>
          <a:effectLst/>
        </p:spPr>
        <p:txBody>
          <a:bodyPr lIns="0" tIns="0" rIns="0" bIns="0"/>
          <a:lstStyle/>
          <a:p>
            <a:pPr marL="342900" indent="-342900" algn="l" eaLnBrk="1" hangingPunct="1">
              <a:lnSpc>
                <a:spcPct val="90000"/>
              </a:lnSpc>
              <a:spcBef>
                <a:spcPct val="20000"/>
              </a:spcBef>
              <a:buFont typeface="Times New Roman" pitchFamily="18" charset="0"/>
              <a:buChar char="•"/>
            </a:pPr>
            <a:r>
              <a:rPr lang="it-IT" sz="2800" u="sng">
                <a:solidFill>
                  <a:srgbClr val="000000"/>
                </a:solidFill>
                <a:latin typeface="Tahoma" pitchFamily="34" charset="0"/>
              </a:rPr>
              <a:t>Solo</a:t>
            </a:r>
            <a:r>
              <a:rPr lang="it-IT" sz="2800">
                <a:solidFill>
                  <a:srgbClr val="000000"/>
                </a:solidFill>
                <a:latin typeface="Tahoma" pitchFamily="34" charset="0"/>
              </a:rPr>
              <a:t> nelle </a:t>
            </a:r>
            <a:r>
              <a:rPr lang="it-IT" sz="2800" u="sng">
                <a:solidFill>
                  <a:srgbClr val="000000"/>
                </a:solidFill>
                <a:latin typeface="Tahoma" pitchFamily="34" charset="0"/>
              </a:rPr>
              <a:t>trasformazioni reversibili</a:t>
            </a:r>
            <a:r>
              <a:rPr lang="it-IT" sz="2800">
                <a:solidFill>
                  <a:srgbClr val="000000"/>
                </a:solidFill>
                <a:latin typeface="Tahoma" pitchFamily="34" charset="0"/>
              </a:rPr>
              <a:t> questo rappresenta la variazione di entropia, quindi possiamo affermare che per queste trasformazioni </a:t>
            </a:r>
            <a:r>
              <a:rPr lang="it-IT" sz="2800">
                <a:solidFill>
                  <a:srgbClr val="000000"/>
                </a:solidFill>
                <a:latin typeface="Symbol" pitchFamily="18" charset="2"/>
              </a:rPr>
              <a:t>D</a:t>
            </a:r>
            <a:r>
              <a:rPr lang="it-IT" sz="2800">
                <a:solidFill>
                  <a:srgbClr val="000000"/>
                </a:solidFill>
                <a:latin typeface="Tahoma" pitchFamily="34" charset="0"/>
              </a:rPr>
              <a:t>S = 0</a:t>
            </a:r>
          </a:p>
        </p:txBody>
      </p:sp>
      <p:sp>
        <p:nvSpPr>
          <p:cNvPr id="176135" name="Text Box 7"/>
          <p:cNvSpPr txBox="1">
            <a:spLocks noChangeArrowheads="1"/>
          </p:cNvSpPr>
          <p:nvPr/>
        </p:nvSpPr>
        <p:spPr bwMode="auto">
          <a:xfrm>
            <a:off x="5148263" y="3068638"/>
            <a:ext cx="2160587" cy="590550"/>
          </a:xfrm>
          <a:prstGeom prst="rect">
            <a:avLst/>
          </a:prstGeom>
          <a:noFill/>
          <a:ln w="9525">
            <a:noFill/>
            <a:miter lim="800000"/>
            <a:headEnd/>
            <a:tailEnd/>
          </a:ln>
          <a:effectLst/>
        </p:spPr>
        <p:txBody>
          <a:bodyPr>
            <a:spAutoFit/>
          </a:bodyPr>
          <a:lstStyle/>
          <a:p>
            <a:pPr>
              <a:spcBef>
                <a:spcPct val="50000"/>
              </a:spcBef>
            </a:pPr>
            <a:r>
              <a:rPr lang="it-IT" sz="2000">
                <a:solidFill>
                  <a:schemeClr val="tx1"/>
                </a:solidFill>
                <a:latin typeface="Tahoma" pitchFamily="34" charset="0"/>
              </a:rPr>
              <a:t>Trasformazioni reversibili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a:r>
              <a:rPr lang="it-IT"/>
              <a:t>L’Entropia nei sistemi isolati</a:t>
            </a:r>
            <a:br>
              <a:rPr lang="it-IT"/>
            </a:br>
            <a:r>
              <a:rPr lang="it-IT" sz="2000"/>
              <a:t>T</a:t>
            </a:r>
            <a:r>
              <a:rPr lang="it-IT" sz="2000" i="1"/>
              <a:t>rasformazioni irreversibili</a:t>
            </a:r>
          </a:p>
        </p:txBody>
      </p:sp>
      <p:grpSp>
        <p:nvGrpSpPr>
          <p:cNvPr id="178234" name="Group 58"/>
          <p:cNvGrpSpPr>
            <a:grpSpLocks/>
          </p:cNvGrpSpPr>
          <p:nvPr/>
        </p:nvGrpSpPr>
        <p:grpSpPr bwMode="auto">
          <a:xfrm>
            <a:off x="931863" y="4005263"/>
            <a:ext cx="5537200" cy="2305050"/>
            <a:chOff x="587" y="2523"/>
            <a:chExt cx="3488" cy="1452"/>
          </a:xfrm>
        </p:grpSpPr>
        <p:graphicFrame>
          <p:nvGraphicFramePr>
            <p:cNvPr id="178196" name="Object 20"/>
            <p:cNvGraphicFramePr>
              <a:graphicFrameLocks noChangeAspect="1"/>
            </p:cNvGraphicFramePr>
            <p:nvPr/>
          </p:nvGraphicFramePr>
          <p:xfrm>
            <a:off x="587" y="2523"/>
            <a:ext cx="1949" cy="680"/>
          </p:xfrm>
          <a:graphic>
            <a:graphicData uri="http://schemas.openxmlformats.org/presentationml/2006/ole">
              <p:oleObj spid="_x0000_s178196" name="Equation" r:id="rId3" imgW="1384200" imgH="482400" progId="Equation.3">
                <p:embed/>
              </p:oleObj>
            </a:graphicData>
          </a:graphic>
        </p:graphicFrame>
        <p:graphicFrame>
          <p:nvGraphicFramePr>
            <p:cNvPr id="178197" name="Object 21"/>
            <p:cNvGraphicFramePr>
              <a:graphicFrameLocks noChangeAspect="1"/>
            </p:cNvGraphicFramePr>
            <p:nvPr/>
          </p:nvGraphicFramePr>
          <p:xfrm>
            <a:off x="1882" y="3294"/>
            <a:ext cx="805" cy="680"/>
          </p:xfrm>
          <a:graphic>
            <a:graphicData uri="http://schemas.openxmlformats.org/presentationml/2006/ole">
              <p:oleObj spid="_x0000_s178197" name="Equation" r:id="rId4" imgW="571320" imgH="482400" progId="Equation.3">
                <p:embed/>
              </p:oleObj>
            </a:graphicData>
          </a:graphic>
        </p:graphicFrame>
        <p:sp>
          <p:nvSpPr>
            <p:cNvPr id="178198" name="AutoShape 22"/>
            <p:cNvSpPr>
              <a:spLocks/>
            </p:cNvSpPr>
            <p:nvPr/>
          </p:nvSpPr>
          <p:spPr bwMode="auto">
            <a:xfrm>
              <a:off x="2789" y="2614"/>
              <a:ext cx="90" cy="1361"/>
            </a:xfrm>
            <a:prstGeom prst="rightBrace">
              <a:avLst>
                <a:gd name="adj1" fmla="val 126019"/>
                <a:gd name="adj2" fmla="val 50000"/>
              </a:avLst>
            </a:prstGeom>
            <a:noFill/>
            <a:ln w="9525">
              <a:solidFill>
                <a:schemeClr val="tx1"/>
              </a:solidFill>
              <a:round/>
              <a:headEnd/>
              <a:tailEnd/>
            </a:ln>
            <a:effectLst/>
          </p:spPr>
          <p:txBody>
            <a:bodyPr wrap="none" anchor="ctr"/>
            <a:lstStyle/>
            <a:p>
              <a:endParaRPr lang="it-IT"/>
            </a:p>
          </p:txBody>
        </p:sp>
        <p:sp>
          <p:nvSpPr>
            <p:cNvPr id="178199" name="AutoShape 23"/>
            <p:cNvSpPr>
              <a:spLocks noChangeArrowheads="1"/>
            </p:cNvSpPr>
            <p:nvPr/>
          </p:nvSpPr>
          <p:spPr bwMode="auto">
            <a:xfrm>
              <a:off x="2971" y="3203"/>
              <a:ext cx="227" cy="182"/>
            </a:xfrm>
            <a:prstGeom prst="rightArrow">
              <a:avLst>
                <a:gd name="adj1" fmla="val 50000"/>
                <a:gd name="adj2" fmla="val 31181"/>
              </a:avLst>
            </a:prstGeom>
            <a:solidFill>
              <a:srgbClr val="00B8FF"/>
            </a:solidFill>
            <a:ln w="9525">
              <a:solidFill>
                <a:schemeClr val="tx1"/>
              </a:solidFill>
              <a:miter lim="800000"/>
              <a:headEnd/>
              <a:tailEnd/>
            </a:ln>
            <a:effectLst/>
          </p:spPr>
          <p:txBody>
            <a:bodyPr wrap="none" anchor="ctr"/>
            <a:lstStyle/>
            <a:p>
              <a:endParaRPr lang="it-IT"/>
            </a:p>
          </p:txBody>
        </p:sp>
        <p:graphicFrame>
          <p:nvGraphicFramePr>
            <p:cNvPr id="178200" name="Object 24"/>
            <p:cNvGraphicFramePr>
              <a:graphicFrameLocks noChangeAspect="1"/>
            </p:cNvGraphicFramePr>
            <p:nvPr/>
          </p:nvGraphicFramePr>
          <p:xfrm>
            <a:off x="3288" y="3158"/>
            <a:ext cx="787" cy="304"/>
          </p:xfrm>
          <a:graphic>
            <a:graphicData uri="http://schemas.openxmlformats.org/presentationml/2006/ole">
              <p:oleObj spid="_x0000_s178200" name="Equation" r:id="rId5" imgW="558720" imgH="215640" progId="Equation.3">
                <p:embed/>
              </p:oleObj>
            </a:graphicData>
          </a:graphic>
        </p:graphicFrame>
      </p:grpSp>
      <p:grpSp>
        <p:nvGrpSpPr>
          <p:cNvPr id="178233" name="Group 57"/>
          <p:cNvGrpSpPr>
            <a:grpSpLocks/>
          </p:cNvGrpSpPr>
          <p:nvPr/>
        </p:nvGrpSpPr>
        <p:grpSpPr bwMode="auto">
          <a:xfrm>
            <a:off x="719138" y="1700213"/>
            <a:ext cx="7158037" cy="1906587"/>
            <a:chOff x="453" y="1071"/>
            <a:chExt cx="4509" cy="1201"/>
          </a:xfrm>
        </p:grpSpPr>
        <p:sp>
          <p:nvSpPr>
            <p:cNvPr id="178192" name="AutoShape 16"/>
            <p:cNvSpPr>
              <a:spLocks/>
            </p:cNvSpPr>
            <p:nvPr/>
          </p:nvSpPr>
          <p:spPr bwMode="auto">
            <a:xfrm>
              <a:off x="2336" y="1071"/>
              <a:ext cx="90" cy="1180"/>
            </a:xfrm>
            <a:prstGeom prst="rightBrace">
              <a:avLst>
                <a:gd name="adj1" fmla="val 109259"/>
                <a:gd name="adj2" fmla="val 50000"/>
              </a:avLst>
            </a:prstGeom>
            <a:noFill/>
            <a:ln w="9525">
              <a:solidFill>
                <a:schemeClr val="tx1"/>
              </a:solidFill>
              <a:round/>
              <a:headEnd/>
              <a:tailEnd/>
            </a:ln>
            <a:effectLst/>
          </p:spPr>
          <p:txBody>
            <a:bodyPr wrap="none" anchor="ctr"/>
            <a:lstStyle/>
            <a:p>
              <a:endParaRPr lang="it-IT"/>
            </a:p>
          </p:txBody>
        </p:sp>
        <p:graphicFrame>
          <p:nvGraphicFramePr>
            <p:cNvPr id="178187" name="Object 11"/>
            <p:cNvGraphicFramePr>
              <a:graphicFrameLocks noChangeAspect="1"/>
            </p:cNvGraphicFramePr>
            <p:nvPr/>
          </p:nvGraphicFramePr>
          <p:xfrm>
            <a:off x="3014" y="1344"/>
            <a:ext cx="1948" cy="680"/>
          </p:xfrm>
          <a:graphic>
            <a:graphicData uri="http://schemas.openxmlformats.org/presentationml/2006/ole">
              <p:oleObj spid="_x0000_s178187" name="Equation" r:id="rId6" imgW="1384200" imgH="482400" progId="Equation.3">
                <p:embed/>
              </p:oleObj>
            </a:graphicData>
          </a:graphic>
        </p:graphicFrame>
        <p:graphicFrame>
          <p:nvGraphicFramePr>
            <p:cNvPr id="178191" name="Object 15"/>
            <p:cNvGraphicFramePr>
              <a:graphicFrameLocks noChangeAspect="1"/>
            </p:cNvGraphicFramePr>
            <p:nvPr/>
          </p:nvGraphicFramePr>
          <p:xfrm>
            <a:off x="453" y="1706"/>
            <a:ext cx="1877" cy="566"/>
          </p:xfrm>
          <a:graphic>
            <a:graphicData uri="http://schemas.openxmlformats.org/presentationml/2006/ole">
              <p:oleObj spid="_x0000_s178191" name="Equation" r:id="rId7" imgW="1600200" imgH="482400" progId="Equation.3">
                <p:embed/>
              </p:oleObj>
            </a:graphicData>
          </a:graphic>
        </p:graphicFrame>
        <p:sp>
          <p:nvSpPr>
            <p:cNvPr id="178194" name="AutoShape 18"/>
            <p:cNvSpPr>
              <a:spLocks noChangeArrowheads="1"/>
            </p:cNvSpPr>
            <p:nvPr/>
          </p:nvSpPr>
          <p:spPr bwMode="auto">
            <a:xfrm>
              <a:off x="2517" y="1570"/>
              <a:ext cx="227" cy="182"/>
            </a:xfrm>
            <a:prstGeom prst="rightArrow">
              <a:avLst>
                <a:gd name="adj1" fmla="val 50000"/>
                <a:gd name="adj2" fmla="val 31181"/>
              </a:avLst>
            </a:prstGeom>
            <a:solidFill>
              <a:srgbClr val="00B8FF"/>
            </a:solidFill>
            <a:ln w="9525">
              <a:solidFill>
                <a:schemeClr val="tx1"/>
              </a:solidFill>
              <a:miter lim="800000"/>
              <a:headEnd/>
              <a:tailEnd/>
            </a:ln>
            <a:effectLst/>
          </p:spPr>
          <p:txBody>
            <a:bodyPr wrap="none" anchor="ctr"/>
            <a:lstStyle/>
            <a:p>
              <a:endParaRPr lang="it-IT"/>
            </a:p>
          </p:txBody>
        </p:sp>
        <p:grpSp>
          <p:nvGrpSpPr>
            <p:cNvPr id="178203" name="Group 27"/>
            <p:cNvGrpSpPr>
              <a:grpSpLocks noChangeAspect="1"/>
            </p:cNvGrpSpPr>
            <p:nvPr/>
          </p:nvGrpSpPr>
          <p:grpSpPr bwMode="auto">
            <a:xfrm>
              <a:off x="453" y="1071"/>
              <a:ext cx="1537" cy="567"/>
              <a:chOff x="476" y="1253"/>
              <a:chExt cx="1537" cy="567"/>
            </a:xfrm>
          </p:grpSpPr>
          <p:sp>
            <p:nvSpPr>
              <p:cNvPr id="178202" name="AutoShape 26"/>
              <p:cNvSpPr>
                <a:spLocks noChangeAspect="1" noChangeArrowheads="1" noTextEdit="1"/>
              </p:cNvSpPr>
              <p:nvPr/>
            </p:nvSpPr>
            <p:spPr bwMode="auto">
              <a:xfrm>
                <a:off x="476" y="1253"/>
                <a:ext cx="1537" cy="567"/>
              </a:xfrm>
              <a:prstGeom prst="rect">
                <a:avLst/>
              </a:prstGeom>
              <a:noFill/>
              <a:ln w="9525">
                <a:noFill/>
                <a:miter lim="800000"/>
                <a:headEnd/>
                <a:tailEnd/>
              </a:ln>
            </p:spPr>
            <p:txBody>
              <a:bodyPr/>
              <a:lstStyle/>
              <a:p>
                <a:endParaRPr lang="it-IT"/>
              </a:p>
            </p:txBody>
          </p:sp>
          <p:sp>
            <p:nvSpPr>
              <p:cNvPr id="178204" name="Line 28"/>
              <p:cNvSpPr>
                <a:spLocks noChangeShapeType="1"/>
              </p:cNvSpPr>
              <p:nvPr/>
            </p:nvSpPr>
            <p:spPr bwMode="auto">
              <a:xfrm>
                <a:off x="695" y="1537"/>
                <a:ext cx="228" cy="1"/>
              </a:xfrm>
              <a:prstGeom prst="line">
                <a:avLst/>
              </a:prstGeom>
              <a:noFill/>
              <a:ln w="11113">
                <a:solidFill>
                  <a:srgbClr val="000000"/>
                </a:solidFill>
                <a:round/>
                <a:headEnd/>
                <a:tailEnd/>
              </a:ln>
            </p:spPr>
            <p:txBody>
              <a:bodyPr/>
              <a:lstStyle/>
              <a:p>
                <a:endParaRPr lang="it-IT"/>
              </a:p>
            </p:txBody>
          </p:sp>
          <p:sp>
            <p:nvSpPr>
              <p:cNvPr id="178205" name="Line 29"/>
              <p:cNvSpPr>
                <a:spLocks noChangeShapeType="1"/>
              </p:cNvSpPr>
              <p:nvPr/>
            </p:nvSpPr>
            <p:spPr bwMode="auto">
              <a:xfrm>
                <a:off x="1544" y="1537"/>
                <a:ext cx="229" cy="1"/>
              </a:xfrm>
              <a:prstGeom prst="line">
                <a:avLst/>
              </a:prstGeom>
              <a:noFill/>
              <a:ln w="11113">
                <a:solidFill>
                  <a:srgbClr val="000000"/>
                </a:solidFill>
                <a:round/>
                <a:headEnd/>
                <a:tailEnd/>
              </a:ln>
            </p:spPr>
            <p:txBody>
              <a:bodyPr/>
              <a:lstStyle/>
              <a:p>
                <a:endParaRPr lang="it-IT"/>
              </a:p>
            </p:txBody>
          </p:sp>
          <p:sp>
            <p:nvSpPr>
              <p:cNvPr id="178206" name="Rectangle 30"/>
              <p:cNvSpPr>
                <a:spLocks noChangeArrowheads="1"/>
              </p:cNvSpPr>
              <p:nvPr/>
            </p:nvSpPr>
            <p:spPr bwMode="auto">
              <a:xfrm>
                <a:off x="1436" y="1376"/>
                <a:ext cx="75" cy="267"/>
              </a:xfrm>
              <a:prstGeom prst="rect">
                <a:avLst/>
              </a:prstGeom>
              <a:noFill/>
              <a:ln w="9525">
                <a:noFill/>
                <a:miter lim="800000"/>
                <a:headEnd/>
                <a:tailEnd/>
              </a:ln>
            </p:spPr>
            <p:txBody>
              <a:bodyPr wrap="none" lIns="0" tIns="0" rIns="0" bIns="0">
                <a:spAutoFit/>
              </a:bodyPr>
              <a:lstStyle/>
              <a:p>
                <a:r>
                  <a:rPr lang="it-IT" sz="3400">
                    <a:solidFill>
                      <a:srgbClr val="000000"/>
                    </a:solidFill>
                    <a:latin typeface="Symbol" pitchFamily="18" charset="2"/>
                  </a:rPr>
                  <a:t>ò</a:t>
                </a:r>
                <a:endParaRPr lang="it-IT"/>
              </a:p>
            </p:txBody>
          </p:sp>
          <p:sp>
            <p:nvSpPr>
              <p:cNvPr id="178207" name="Rectangle 31"/>
              <p:cNvSpPr>
                <a:spLocks noChangeArrowheads="1"/>
              </p:cNvSpPr>
              <p:nvPr/>
            </p:nvSpPr>
            <p:spPr bwMode="auto">
              <a:xfrm>
                <a:off x="587" y="1376"/>
                <a:ext cx="75" cy="267"/>
              </a:xfrm>
              <a:prstGeom prst="rect">
                <a:avLst/>
              </a:prstGeom>
              <a:noFill/>
              <a:ln w="9525">
                <a:noFill/>
                <a:miter lim="800000"/>
                <a:headEnd/>
                <a:tailEnd/>
              </a:ln>
            </p:spPr>
            <p:txBody>
              <a:bodyPr wrap="none" lIns="0" tIns="0" rIns="0" bIns="0">
                <a:spAutoFit/>
              </a:bodyPr>
              <a:lstStyle/>
              <a:p>
                <a:r>
                  <a:rPr lang="it-IT" sz="3400">
                    <a:solidFill>
                      <a:srgbClr val="000000"/>
                    </a:solidFill>
                    <a:latin typeface="Symbol" pitchFamily="18" charset="2"/>
                  </a:rPr>
                  <a:t>ò</a:t>
                </a:r>
                <a:endParaRPr lang="it-IT"/>
              </a:p>
            </p:txBody>
          </p:sp>
          <p:sp>
            <p:nvSpPr>
              <p:cNvPr id="178208" name="Rectangle 32"/>
              <p:cNvSpPr>
                <a:spLocks noChangeArrowheads="1"/>
              </p:cNvSpPr>
              <p:nvPr/>
            </p:nvSpPr>
            <p:spPr bwMode="auto">
              <a:xfrm>
                <a:off x="1812" y="1416"/>
                <a:ext cx="140"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a:t>
                </a:r>
                <a:endParaRPr lang="it-IT"/>
              </a:p>
            </p:txBody>
          </p:sp>
          <p:sp>
            <p:nvSpPr>
              <p:cNvPr id="178209" name="Rectangle 33"/>
              <p:cNvSpPr>
                <a:spLocks noChangeArrowheads="1"/>
              </p:cNvSpPr>
              <p:nvPr/>
            </p:nvSpPr>
            <p:spPr bwMode="auto">
              <a:xfrm>
                <a:off x="1848" y="1563"/>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ø</a:t>
                </a:r>
                <a:endParaRPr lang="it-IT"/>
              </a:p>
            </p:txBody>
          </p:sp>
          <p:sp>
            <p:nvSpPr>
              <p:cNvPr id="178210" name="Rectangle 34"/>
              <p:cNvSpPr>
                <a:spLocks noChangeArrowheads="1"/>
              </p:cNvSpPr>
              <p:nvPr/>
            </p:nvSpPr>
            <p:spPr bwMode="auto">
              <a:xfrm>
                <a:off x="1848" y="1301"/>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ö</a:t>
                </a:r>
                <a:endParaRPr lang="it-IT"/>
              </a:p>
            </p:txBody>
          </p:sp>
          <p:sp>
            <p:nvSpPr>
              <p:cNvPr id="178211" name="Rectangle 35"/>
              <p:cNvSpPr>
                <a:spLocks noChangeArrowheads="1"/>
              </p:cNvSpPr>
              <p:nvPr/>
            </p:nvSpPr>
            <p:spPr bwMode="auto">
              <a:xfrm>
                <a:off x="1508" y="1416"/>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ç</a:t>
                </a:r>
                <a:endParaRPr lang="it-IT"/>
              </a:p>
            </p:txBody>
          </p:sp>
          <p:sp>
            <p:nvSpPr>
              <p:cNvPr id="178212" name="Rectangle 36"/>
              <p:cNvSpPr>
                <a:spLocks noChangeArrowheads="1"/>
              </p:cNvSpPr>
              <p:nvPr/>
            </p:nvSpPr>
            <p:spPr bwMode="auto">
              <a:xfrm>
                <a:off x="1508" y="1563"/>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è</a:t>
                </a:r>
                <a:endParaRPr lang="it-IT"/>
              </a:p>
            </p:txBody>
          </p:sp>
          <p:sp>
            <p:nvSpPr>
              <p:cNvPr id="178213" name="Rectangle 37"/>
              <p:cNvSpPr>
                <a:spLocks noChangeArrowheads="1"/>
              </p:cNvSpPr>
              <p:nvPr/>
            </p:nvSpPr>
            <p:spPr bwMode="auto">
              <a:xfrm>
                <a:off x="1508" y="1301"/>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æ</a:t>
                </a:r>
                <a:endParaRPr lang="it-IT"/>
              </a:p>
            </p:txBody>
          </p:sp>
          <p:sp>
            <p:nvSpPr>
              <p:cNvPr id="178214" name="Rectangle 38"/>
              <p:cNvSpPr>
                <a:spLocks noChangeArrowheads="1"/>
              </p:cNvSpPr>
              <p:nvPr/>
            </p:nvSpPr>
            <p:spPr bwMode="auto">
              <a:xfrm>
                <a:off x="1270" y="1401"/>
                <a:ext cx="97"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&gt;</a:t>
                </a:r>
                <a:endParaRPr lang="it-IT"/>
              </a:p>
            </p:txBody>
          </p:sp>
          <p:sp>
            <p:nvSpPr>
              <p:cNvPr id="178215" name="Rectangle 39"/>
              <p:cNvSpPr>
                <a:spLocks noChangeArrowheads="1"/>
              </p:cNvSpPr>
              <p:nvPr/>
            </p:nvSpPr>
            <p:spPr bwMode="auto">
              <a:xfrm>
                <a:off x="963" y="1416"/>
                <a:ext cx="140"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a:t>
                </a:r>
                <a:endParaRPr lang="it-IT"/>
              </a:p>
            </p:txBody>
          </p:sp>
          <p:sp>
            <p:nvSpPr>
              <p:cNvPr id="178216" name="Rectangle 40"/>
              <p:cNvSpPr>
                <a:spLocks noChangeArrowheads="1"/>
              </p:cNvSpPr>
              <p:nvPr/>
            </p:nvSpPr>
            <p:spPr bwMode="auto">
              <a:xfrm>
                <a:off x="999" y="1563"/>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ø</a:t>
                </a:r>
                <a:endParaRPr lang="it-IT"/>
              </a:p>
            </p:txBody>
          </p:sp>
          <p:sp>
            <p:nvSpPr>
              <p:cNvPr id="178217" name="Rectangle 41"/>
              <p:cNvSpPr>
                <a:spLocks noChangeArrowheads="1"/>
              </p:cNvSpPr>
              <p:nvPr/>
            </p:nvSpPr>
            <p:spPr bwMode="auto">
              <a:xfrm>
                <a:off x="999" y="1301"/>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ö</a:t>
                </a:r>
                <a:endParaRPr lang="it-IT"/>
              </a:p>
            </p:txBody>
          </p:sp>
          <p:sp>
            <p:nvSpPr>
              <p:cNvPr id="178218" name="Rectangle 42"/>
              <p:cNvSpPr>
                <a:spLocks noChangeArrowheads="1"/>
              </p:cNvSpPr>
              <p:nvPr/>
            </p:nvSpPr>
            <p:spPr bwMode="auto">
              <a:xfrm>
                <a:off x="658" y="1416"/>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ç</a:t>
                </a:r>
                <a:endParaRPr lang="it-IT"/>
              </a:p>
            </p:txBody>
          </p:sp>
          <p:sp>
            <p:nvSpPr>
              <p:cNvPr id="178219" name="Rectangle 43"/>
              <p:cNvSpPr>
                <a:spLocks noChangeArrowheads="1"/>
              </p:cNvSpPr>
              <p:nvPr/>
            </p:nvSpPr>
            <p:spPr bwMode="auto">
              <a:xfrm>
                <a:off x="658" y="1563"/>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è</a:t>
                </a:r>
                <a:endParaRPr lang="it-IT"/>
              </a:p>
            </p:txBody>
          </p:sp>
          <p:sp>
            <p:nvSpPr>
              <p:cNvPr id="178220" name="Rectangle 44"/>
              <p:cNvSpPr>
                <a:spLocks noChangeArrowheads="1"/>
              </p:cNvSpPr>
              <p:nvPr/>
            </p:nvSpPr>
            <p:spPr bwMode="auto">
              <a:xfrm>
                <a:off x="658" y="1301"/>
                <a:ext cx="68" cy="173"/>
              </a:xfrm>
              <a:prstGeom prst="rect">
                <a:avLst/>
              </a:prstGeom>
              <a:noFill/>
              <a:ln w="9525">
                <a:noFill/>
                <a:miter lim="800000"/>
                <a:headEnd/>
                <a:tailEnd/>
              </a:ln>
            </p:spPr>
            <p:txBody>
              <a:bodyPr wrap="none" lIns="0" tIns="0" rIns="0" bIns="0">
                <a:spAutoFit/>
              </a:bodyPr>
              <a:lstStyle/>
              <a:p>
                <a:r>
                  <a:rPr lang="it-IT" sz="2200">
                    <a:solidFill>
                      <a:srgbClr val="000000"/>
                    </a:solidFill>
                    <a:latin typeface="Symbol" pitchFamily="18" charset="2"/>
                  </a:rPr>
                  <a:t>æ</a:t>
                </a:r>
                <a:endParaRPr lang="it-IT"/>
              </a:p>
            </p:txBody>
          </p:sp>
          <p:sp>
            <p:nvSpPr>
              <p:cNvPr id="178221" name="Rectangle 45"/>
              <p:cNvSpPr>
                <a:spLocks noChangeArrowheads="1"/>
              </p:cNvSpPr>
              <p:nvPr/>
            </p:nvSpPr>
            <p:spPr bwMode="auto">
              <a:xfrm>
                <a:off x="1387" y="1282"/>
                <a:ext cx="52" cy="103"/>
              </a:xfrm>
              <a:prstGeom prst="rect">
                <a:avLst/>
              </a:prstGeom>
              <a:noFill/>
              <a:ln w="9525">
                <a:noFill/>
                <a:miter lim="800000"/>
                <a:headEnd/>
                <a:tailEnd/>
              </a:ln>
            </p:spPr>
            <p:txBody>
              <a:bodyPr wrap="none" lIns="0" tIns="0" rIns="0" bIns="0">
                <a:spAutoFit/>
              </a:bodyPr>
              <a:lstStyle/>
              <a:p>
                <a:r>
                  <a:rPr lang="it-IT" sz="1300">
                    <a:solidFill>
                      <a:srgbClr val="000000"/>
                    </a:solidFill>
                  </a:rPr>
                  <a:t>b</a:t>
                </a:r>
                <a:endParaRPr lang="it-IT"/>
              </a:p>
            </p:txBody>
          </p:sp>
          <p:sp>
            <p:nvSpPr>
              <p:cNvPr id="178222" name="Rectangle 46"/>
              <p:cNvSpPr>
                <a:spLocks noChangeArrowheads="1"/>
              </p:cNvSpPr>
              <p:nvPr/>
            </p:nvSpPr>
            <p:spPr bwMode="auto">
              <a:xfrm>
                <a:off x="1387" y="1681"/>
                <a:ext cx="46" cy="103"/>
              </a:xfrm>
              <a:prstGeom prst="rect">
                <a:avLst/>
              </a:prstGeom>
              <a:noFill/>
              <a:ln w="9525">
                <a:noFill/>
                <a:miter lim="800000"/>
                <a:headEnd/>
                <a:tailEnd/>
              </a:ln>
            </p:spPr>
            <p:txBody>
              <a:bodyPr wrap="none" lIns="0" tIns="0" rIns="0" bIns="0">
                <a:spAutoFit/>
              </a:bodyPr>
              <a:lstStyle/>
              <a:p>
                <a:r>
                  <a:rPr lang="it-IT" sz="1300">
                    <a:solidFill>
                      <a:srgbClr val="000000"/>
                    </a:solidFill>
                  </a:rPr>
                  <a:t>a</a:t>
                </a:r>
                <a:endParaRPr lang="it-IT"/>
              </a:p>
            </p:txBody>
          </p:sp>
          <p:sp>
            <p:nvSpPr>
              <p:cNvPr id="178223" name="Rectangle 47"/>
              <p:cNvSpPr>
                <a:spLocks noChangeArrowheads="1"/>
              </p:cNvSpPr>
              <p:nvPr/>
            </p:nvSpPr>
            <p:spPr bwMode="auto">
              <a:xfrm>
                <a:off x="1886" y="1671"/>
                <a:ext cx="99" cy="103"/>
              </a:xfrm>
              <a:prstGeom prst="rect">
                <a:avLst/>
              </a:prstGeom>
              <a:noFill/>
              <a:ln w="9525">
                <a:noFill/>
                <a:miter lim="800000"/>
                <a:headEnd/>
                <a:tailEnd/>
              </a:ln>
            </p:spPr>
            <p:txBody>
              <a:bodyPr wrap="none" lIns="0" tIns="0" rIns="0" bIns="0">
                <a:spAutoFit/>
              </a:bodyPr>
              <a:lstStyle/>
              <a:p>
                <a:r>
                  <a:rPr lang="it-IT" sz="1300">
                    <a:solidFill>
                      <a:srgbClr val="000000"/>
                    </a:solidFill>
                  </a:rPr>
                  <a:t>irr</a:t>
                </a:r>
                <a:endParaRPr lang="it-IT"/>
              </a:p>
            </p:txBody>
          </p:sp>
          <p:sp>
            <p:nvSpPr>
              <p:cNvPr id="178224" name="Rectangle 48"/>
              <p:cNvSpPr>
                <a:spLocks noChangeArrowheads="1"/>
              </p:cNvSpPr>
              <p:nvPr/>
            </p:nvSpPr>
            <p:spPr bwMode="auto">
              <a:xfrm>
                <a:off x="537" y="1282"/>
                <a:ext cx="52" cy="103"/>
              </a:xfrm>
              <a:prstGeom prst="rect">
                <a:avLst/>
              </a:prstGeom>
              <a:noFill/>
              <a:ln w="9525">
                <a:noFill/>
                <a:miter lim="800000"/>
                <a:headEnd/>
                <a:tailEnd/>
              </a:ln>
            </p:spPr>
            <p:txBody>
              <a:bodyPr wrap="none" lIns="0" tIns="0" rIns="0" bIns="0">
                <a:spAutoFit/>
              </a:bodyPr>
              <a:lstStyle/>
              <a:p>
                <a:r>
                  <a:rPr lang="it-IT" sz="1300">
                    <a:solidFill>
                      <a:srgbClr val="000000"/>
                    </a:solidFill>
                  </a:rPr>
                  <a:t>b</a:t>
                </a:r>
                <a:endParaRPr lang="it-IT"/>
              </a:p>
            </p:txBody>
          </p:sp>
          <p:sp>
            <p:nvSpPr>
              <p:cNvPr id="178225" name="Rectangle 49"/>
              <p:cNvSpPr>
                <a:spLocks noChangeArrowheads="1"/>
              </p:cNvSpPr>
              <p:nvPr/>
            </p:nvSpPr>
            <p:spPr bwMode="auto">
              <a:xfrm>
                <a:off x="537" y="1681"/>
                <a:ext cx="46" cy="103"/>
              </a:xfrm>
              <a:prstGeom prst="rect">
                <a:avLst/>
              </a:prstGeom>
              <a:noFill/>
              <a:ln w="9525">
                <a:noFill/>
                <a:miter lim="800000"/>
                <a:headEnd/>
                <a:tailEnd/>
              </a:ln>
            </p:spPr>
            <p:txBody>
              <a:bodyPr wrap="none" lIns="0" tIns="0" rIns="0" bIns="0">
                <a:spAutoFit/>
              </a:bodyPr>
              <a:lstStyle/>
              <a:p>
                <a:r>
                  <a:rPr lang="it-IT" sz="1300">
                    <a:solidFill>
                      <a:srgbClr val="000000"/>
                    </a:solidFill>
                  </a:rPr>
                  <a:t>a</a:t>
                </a:r>
                <a:endParaRPr lang="it-IT"/>
              </a:p>
            </p:txBody>
          </p:sp>
          <p:sp>
            <p:nvSpPr>
              <p:cNvPr id="178226" name="Rectangle 50"/>
              <p:cNvSpPr>
                <a:spLocks noChangeArrowheads="1"/>
              </p:cNvSpPr>
              <p:nvPr/>
            </p:nvSpPr>
            <p:spPr bwMode="auto">
              <a:xfrm>
                <a:off x="1040" y="1671"/>
                <a:ext cx="133" cy="103"/>
              </a:xfrm>
              <a:prstGeom prst="rect">
                <a:avLst/>
              </a:prstGeom>
              <a:noFill/>
              <a:ln w="9525">
                <a:noFill/>
                <a:miter lim="800000"/>
                <a:headEnd/>
                <a:tailEnd/>
              </a:ln>
            </p:spPr>
            <p:txBody>
              <a:bodyPr wrap="none" lIns="0" tIns="0" rIns="0" bIns="0">
                <a:spAutoFit/>
              </a:bodyPr>
              <a:lstStyle/>
              <a:p>
                <a:r>
                  <a:rPr lang="it-IT" sz="1300">
                    <a:solidFill>
                      <a:srgbClr val="000000"/>
                    </a:solidFill>
                  </a:rPr>
                  <a:t>rev</a:t>
                </a:r>
                <a:endParaRPr lang="it-IT"/>
              </a:p>
            </p:txBody>
          </p:sp>
          <p:sp>
            <p:nvSpPr>
              <p:cNvPr id="178227" name="Rectangle 51"/>
              <p:cNvSpPr>
                <a:spLocks noChangeArrowheads="1"/>
              </p:cNvSpPr>
              <p:nvPr/>
            </p:nvSpPr>
            <p:spPr bwMode="auto">
              <a:xfrm>
                <a:off x="1642" y="1562"/>
                <a:ext cx="108" cy="173"/>
              </a:xfrm>
              <a:prstGeom prst="rect">
                <a:avLst/>
              </a:prstGeom>
              <a:noFill/>
              <a:ln w="9525">
                <a:noFill/>
                <a:miter lim="800000"/>
                <a:headEnd/>
                <a:tailEnd/>
              </a:ln>
            </p:spPr>
            <p:txBody>
              <a:bodyPr wrap="none" lIns="0" tIns="0" rIns="0" bIns="0">
                <a:spAutoFit/>
              </a:bodyPr>
              <a:lstStyle/>
              <a:p>
                <a:r>
                  <a:rPr lang="it-IT" sz="2200">
                    <a:solidFill>
                      <a:srgbClr val="000000"/>
                    </a:solidFill>
                  </a:rPr>
                  <a:t>T</a:t>
                </a:r>
                <a:endParaRPr lang="it-IT"/>
              </a:p>
            </p:txBody>
          </p:sp>
          <p:sp>
            <p:nvSpPr>
              <p:cNvPr id="178228" name="Rectangle 52"/>
              <p:cNvSpPr>
                <a:spLocks noChangeArrowheads="1"/>
              </p:cNvSpPr>
              <p:nvPr/>
            </p:nvSpPr>
            <p:spPr bwMode="auto">
              <a:xfrm>
                <a:off x="1675" y="1309"/>
                <a:ext cx="127" cy="173"/>
              </a:xfrm>
              <a:prstGeom prst="rect">
                <a:avLst/>
              </a:prstGeom>
              <a:noFill/>
              <a:ln w="9525">
                <a:noFill/>
                <a:miter lim="800000"/>
                <a:headEnd/>
                <a:tailEnd/>
              </a:ln>
            </p:spPr>
            <p:txBody>
              <a:bodyPr wrap="none" lIns="0" tIns="0" rIns="0" bIns="0">
                <a:spAutoFit/>
              </a:bodyPr>
              <a:lstStyle/>
              <a:p>
                <a:r>
                  <a:rPr lang="it-IT" sz="2200">
                    <a:solidFill>
                      <a:srgbClr val="000000"/>
                    </a:solidFill>
                  </a:rPr>
                  <a:t>Q</a:t>
                </a:r>
                <a:endParaRPr lang="it-IT"/>
              </a:p>
            </p:txBody>
          </p:sp>
          <p:sp>
            <p:nvSpPr>
              <p:cNvPr id="178229" name="Rectangle 53"/>
              <p:cNvSpPr>
                <a:spLocks noChangeArrowheads="1"/>
              </p:cNvSpPr>
              <p:nvPr/>
            </p:nvSpPr>
            <p:spPr bwMode="auto">
              <a:xfrm>
                <a:off x="792" y="1562"/>
                <a:ext cx="108" cy="173"/>
              </a:xfrm>
              <a:prstGeom prst="rect">
                <a:avLst/>
              </a:prstGeom>
              <a:noFill/>
              <a:ln w="9525">
                <a:noFill/>
                <a:miter lim="800000"/>
                <a:headEnd/>
                <a:tailEnd/>
              </a:ln>
            </p:spPr>
            <p:txBody>
              <a:bodyPr wrap="none" lIns="0" tIns="0" rIns="0" bIns="0">
                <a:spAutoFit/>
              </a:bodyPr>
              <a:lstStyle/>
              <a:p>
                <a:r>
                  <a:rPr lang="it-IT" sz="2200">
                    <a:solidFill>
                      <a:srgbClr val="000000"/>
                    </a:solidFill>
                  </a:rPr>
                  <a:t>T</a:t>
                </a:r>
                <a:endParaRPr lang="it-IT"/>
              </a:p>
            </p:txBody>
          </p:sp>
          <p:sp>
            <p:nvSpPr>
              <p:cNvPr id="178230" name="Rectangle 54"/>
              <p:cNvSpPr>
                <a:spLocks noChangeArrowheads="1"/>
              </p:cNvSpPr>
              <p:nvPr/>
            </p:nvSpPr>
            <p:spPr bwMode="auto">
              <a:xfrm>
                <a:off x="825" y="1309"/>
                <a:ext cx="127" cy="173"/>
              </a:xfrm>
              <a:prstGeom prst="rect">
                <a:avLst/>
              </a:prstGeom>
              <a:noFill/>
              <a:ln w="9525">
                <a:noFill/>
                <a:miter lim="800000"/>
                <a:headEnd/>
                <a:tailEnd/>
              </a:ln>
            </p:spPr>
            <p:txBody>
              <a:bodyPr wrap="none" lIns="0" tIns="0" rIns="0" bIns="0">
                <a:spAutoFit/>
              </a:bodyPr>
              <a:lstStyle/>
              <a:p>
                <a:r>
                  <a:rPr lang="it-IT" sz="2200">
                    <a:solidFill>
                      <a:srgbClr val="000000"/>
                    </a:solidFill>
                  </a:rPr>
                  <a:t>Q</a:t>
                </a:r>
                <a:endParaRPr lang="it-IT"/>
              </a:p>
            </p:txBody>
          </p:sp>
          <p:sp>
            <p:nvSpPr>
              <p:cNvPr id="178231" name="Rectangle 55"/>
              <p:cNvSpPr>
                <a:spLocks noChangeArrowheads="1"/>
              </p:cNvSpPr>
              <p:nvPr/>
            </p:nvSpPr>
            <p:spPr bwMode="auto">
              <a:xfrm>
                <a:off x="1602" y="1288"/>
                <a:ext cx="87" cy="173"/>
              </a:xfrm>
              <a:prstGeom prst="rect">
                <a:avLst/>
              </a:prstGeom>
              <a:noFill/>
              <a:ln w="9525">
                <a:noFill/>
                <a:miter lim="800000"/>
                <a:headEnd/>
                <a:tailEnd/>
              </a:ln>
            </p:spPr>
            <p:txBody>
              <a:bodyPr wrap="none" lIns="0" tIns="0" rIns="0" bIns="0">
                <a:spAutoFit/>
              </a:bodyPr>
              <a:lstStyle/>
              <a:p>
                <a:r>
                  <a:rPr lang="it-IT" sz="2200" i="1">
                    <a:solidFill>
                      <a:srgbClr val="000000"/>
                    </a:solidFill>
                    <a:latin typeface="Symbol" pitchFamily="18" charset="2"/>
                  </a:rPr>
                  <a:t>d</a:t>
                </a:r>
                <a:endParaRPr lang="it-IT"/>
              </a:p>
            </p:txBody>
          </p:sp>
          <p:sp>
            <p:nvSpPr>
              <p:cNvPr id="178232" name="Rectangle 56"/>
              <p:cNvSpPr>
                <a:spLocks noChangeArrowheads="1"/>
              </p:cNvSpPr>
              <p:nvPr/>
            </p:nvSpPr>
            <p:spPr bwMode="auto">
              <a:xfrm>
                <a:off x="753" y="1288"/>
                <a:ext cx="87" cy="173"/>
              </a:xfrm>
              <a:prstGeom prst="rect">
                <a:avLst/>
              </a:prstGeom>
              <a:noFill/>
              <a:ln w="9525">
                <a:noFill/>
                <a:miter lim="800000"/>
                <a:headEnd/>
                <a:tailEnd/>
              </a:ln>
            </p:spPr>
            <p:txBody>
              <a:bodyPr wrap="none" lIns="0" tIns="0" rIns="0" bIns="0">
                <a:spAutoFit/>
              </a:bodyPr>
              <a:lstStyle/>
              <a:p>
                <a:r>
                  <a:rPr lang="it-IT" sz="2200" i="1">
                    <a:solidFill>
                      <a:srgbClr val="000000"/>
                    </a:solidFill>
                    <a:latin typeface="Symbol" pitchFamily="18" charset="2"/>
                  </a:rPr>
                  <a:t>d</a:t>
                </a:r>
                <a:endParaRPr lang="it-IT"/>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it-IT"/>
              <a:t>1</a:t>
            </a:r>
            <a:r>
              <a:rPr lang="it-IT" baseline="30000"/>
              <a:t>a</a:t>
            </a:r>
            <a:r>
              <a:rPr lang="it-IT"/>
              <a:t> legge della Termodinamica</a:t>
            </a:r>
            <a:r>
              <a:rPr lang="it-IT" sz="2400"/>
              <a:t> </a:t>
            </a:r>
            <a:br>
              <a:rPr lang="it-IT" sz="2400"/>
            </a:br>
            <a:r>
              <a:rPr lang="it-IT" sz="2000" i="1"/>
              <a:t>Casi particolari di trasformazioni</a:t>
            </a:r>
          </a:p>
        </p:txBody>
      </p:sp>
      <p:sp>
        <p:nvSpPr>
          <p:cNvPr id="54275" name="Rectangle 3"/>
          <p:cNvSpPr>
            <a:spLocks noGrp="1" noChangeArrowheads="1"/>
          </p:cNvSpPr>
          <p:nvPr>
            <p:ph type="body" idx="1"/>
          </p:nvPr>
        </p:nvSpPr>
        <p:spPr/>
        <p:txBody>
          <a:bodyPr/>
          <a:lstStyle/>
          <a:p>
            <a:r>
              <a:rPr lang="it-IT"/>
              <a:t>Trasformazioni isocore: </a:t>
            </a:r>
            <a:r>
              <a:rPr lang="it-IT" b="1"/>
              <a:t>Q = </a:t>
            </a:r>
            <a:r>
              <a:rPr lang="it-IT" b="1">
                <a:latin typeface="Symbol" pitchFamily="18" charset="2"/>
              </a:rPr>
              <a:t>D</a:t>
            </a:r>
            <a:r>
              <a:rPr lang="it-IT" b="1"/>
              <a:t>E</a:t>
            </a:r>
          </a:p>
          <a:p>
            <a:pPr lvl="1">
              <a:buFont typeface="Wingdings" pitchFamily="2" charset="2"/>
              <a:buNone/>
            </a:pPr>
            <a:r>
              <a:rPr lang="it-IT"/>
              <a:t>infatti Q – L = </a:t>
            </a:r>
            <a:r>
              <a:rPr lang="it-IT">
                <a:latin typeface="Symbol" pitchFamily="18" charset="2"/>
              </a:rPr>
              <a:t>D</a:t>
            </a:r>
            <a:r>
              <a:rPr lang="it-IT"/>
              <a:t>E</a:t>
            </a:r>
            <a:br>
              <a:rPr lang="it-IT"/>
            </a:br>
            <a:r>
              <a:rPr lang="it-IT"/>
              <a:t>ma </a:t>
            </a:r>
            <a:r>
              <a:rPr lang="it-IT">
                <a:latin typeface="Symbol" pitchFamily="18" charset="2"/>
              </a:rPr>
              <a:t>D</a:t>
            </a:r>
            <a:r>
              <a:rPr lang="it-IT"/>
              <a:t>V = 0 quindi L = p </a:t>
            </a:r>
            <a:r>
              <a:rPr lang="it-IT">
                <a:latin typeface="Symbol" pitchFamily="18" charset="2"/>
              </a:rPr>
              <a:t>D</a:t>
            </a:r>
            <a:r>
              <a:rPr lang="it-IT"/>
              <a:t>V = 0</a:t>
            </a:r>
          </a:p>
          <a:p>
            <a:r>
              <a:rPr lang="it-IT"/>
              <a:t>Trasformazioni adiabatiche: </a:t>
            </a:r>
            <a:r>
              <a:rPr lang="it-IT" b="1"/>
              <a:t>L = -</a:t>
            </a:r>
            <a:r>
              <a:rPr lang="it-IT" b="1">
                <a:latin typeface="Symbol" pitchFamily="18" charset="2"/>
              </a:rPr>
              <a:t>D</a:t>
            </a:r>
            <a:r>
              <a:rPr lang="it-IT" b="1"/>
              <a:t>E</a:t>
            </a:r>
          </a:p>
          <a:p>
            <a:pPr lvl="1">
              <a:buFont typeface="Wingdings" pitchFamily="2" charset="2"/>
              <a:buNone/>
            </a:pPr>
            <a:r>
              <a:rPr lang="it-IT"/>
              <a:t>infatti Q – L = </a:t>
            </a:r>
            <a:r>
              <a:rPr lang="it-IT">
                <a:latin typeface="Symbol" pitchFamily="18" charset="2"/>
              </a:rPr>
              <a:t>D</a:t>
            </a:r>
            <a:r>
              <a:rPr lang="it-IT"/>
              <a:t>E ma Q = 0</a:t>
            </a:r>
          </a:p>
          <a:p>
            <a:r>
              <a:rPr lang="it-IT"/>
              <a:t>Trasformazioni cicliche: </a:t>
            </a:r>
            <a:r>
              <a:rPr lang="it-IT" b="1"/>
              <a:t>Q = L</a:t>
            </a:r>
          </a:p>
          <a:p>
            <a:pPr lvl="1">
              <a:buFont typeface="Wingdings" pitchFamily="2" charset="2"/>
              <a:buNone/>
            </a:pPr>
            <a:r>
              <a:rPr lang="it-IT"/>
              <a:t>infatti </a:t>
            </a:r>
            <a:r>
              <a:rPr lang="it-IT">
                <a:latin typeface="Symbol" pitchFamily="18" charset="2"/>
              </a:rPr>
              <a:t>D</a:t>
            </a:r>
            <a:r>
              <a:rPr lang="it-IT"/>
              <a:t>E = 0 perché lo stato iniziale e finale coincidono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ctr"/>
            <a:r>
              <a:rPr lang="it-IT"/>
              <a:t>Entropia nei sistemi isolati</a:t>
            </a:r>
            <a:endParaRPr lang="it-IT" sz="2000" i="1"/>
          </a:p>
        </p:txBody>
      </p:sp>
      <p:graphicFrame>
        <p:nvGraphicFramePr>
          <p:cNvPr id="181256" name="Object 8"/>
          <p:cNvGraphicFramePr>
            <a:graphicFrameLocks noChangeAspect="1"/>
          </p:cNvGraphicFramePr>
          <p:nvPr/>
        </p:nvGraphicFramePr>
        <p:xfrm>
          <a:off x="1331913" y="4941888"/>
          <a:ext cx="1800225" cy="719137"/>
        </p:xfrm>
        <a:graphic>
          <a:graphicData uri="http://schemas.openxmlformats.org/presentationml/2006/ole">
            <p:oleObj spid="_x0000_s181256" name="Equation" r:id="rId3" imgW="444240" imgH="177480" progId="Equation.3">
              <p:embed/>
            </p:oleObj>
          </a:graphicData>
        </a:graphic>
      </p:graphicFrame>
      <p:sp>
        <p:nvSpPr>
          <p:cNvPr id="181294" name="Rectangle 46"/>
          <p:cNvSpPr>
            <a:spLocks noGrp="1" noChangeArrowheads="1"/>
          </p:cNvSpPr>
          <p:nvPr>
            <p:ph type="body" sz="half" idx="1"/>
          </p:nvPr>
        </p:nvSpPr>
        <p:spPr>
          <a:xfrm>
            <a:off x="539750" y="1604963"/>
            <a:ext cx="7993063" cy="2760662"/>
          </a:xfrm>
          <a:ln/>
        </p:spPr>
        <p:txBody>
          <a:bodyPr/>
          <a:lstStyle/>
          <a:p>
            <a:pPr marL="342900" indent="-342900">
              <a:lnSpc>
                <a:spcPct val="90000"/>
              </a:lnSpc>
              <a:spcBef>
                <a:spcPct val="20000"/>
              </a:spcBef>
              <a:buClr>
                <a:schemeClr val="accent2"/>
              </a:buClr>
              <a:buFont typeface="Wingdings" pitchFamily="2" charset="2"/>
              <a:buChar char="n"/>
            </a:pPr>
            <a:r>
              <a:rPr lang="it-IT" sz="2600"/>
              <a:t>Se in un </a:t>
            </a:r>
            <a:r>
              <a:rPr lang="it-IT" sz="2600" i="1"/>
              <a:t>sistema isolato</a:t>
            </a:r>
            <a:r>
              <a:rPr lang="it-IT" sz="2600"/>
              <a:t> viene eseguita una trasformazione, l’entropia:</a:t>
            </a:r>
          </a:p>
          <a:p>
            <a:pPr marL="742950" lvl="1" indent="-285750">
              <a:lnSpc>
                <a:spcPct val="90000"/>
              </a:lnSpc>
              <a:spcBef>
                <a:spcPct val="20000"/>
              </a:spcBef>
              <a:buClr>
                <a:srgbClr val="000000"/>
              </a:buClr>
              <a:buSzPct val="100000"/>
              <a:buFont typeface="Times New Roman" pitchFamily="18" charset="0"/>
              <a:buChar char="–"/>
            </a:pPr>
            <a:r>
              <a:rPr lang="it-IT" sz="2200"/>
              <a:t>rimane </a:t>
            </a:r>
            <a:r>
              <a:rPr lang="it-IT" sz="2200" u="sng"/>
              <a:t>costante</a:t>
            </a:r>
            <a:r>
              <a:rPr lang="it-IT" sz="2200"/>
              <a:t> se la trasformazione è </a:t>
            </a:r>
            <a:r>
              <a:rPr lang="it-IT" sz="2200" u="sng"/>
              <a:t>reversibile</a:t>
            </a:r>
          </a:p>
          <a:p>
            <a:pPr marL="742950" lvl="1" indent="-285750">
              <a:lnSpc>
                <a:spcPct val="90000"/>
              </a:lnSpc>
              <a:spcBef>
                <a:spcPct val="20000"/>
              </a:spcBef>
              <a:buClr>
                <a:srgbClr val="000000"/>
              </a:buClr>
              <a:buSzPct val="100000"/>
              <a:buFont typeface="Times New Roman" pitchFamily="18" charset="0"/>
              <a:buChar char="–"/>
            </a:pPr>
            <a:r>
              <a:rPr lang="it-IT" sz="2200" u="sng"/>
              <a:t>aumenta</a:t>
            </a:r>
            <a:r>
              <a:rPr lang="it-IT" sz="2200"/>
              <a:t> se la trasformazione è </a:t>
            </a:r>
            <a:r>
              <a:rPr lang="it-IT" sz="2200" u="sng"/>
              <a:t>irreversibile</a:t>
            </a:r>
          </a:p>
          <a:p>
            <a:pPr marL="342900" indent="-342900">
              <a:lnSpc>
                <a:spcPct val="90000"/>
              </a:lnSpc>
              <a:spcBef>
                <a:spcPct val="20000"/>
              </a:spcBef>
              <a:buClr>
                <a:schemeClr val="accent2"/>
              </a:buClr>
              <a:buFont typeface="Wingdings" pitchFamily="2" charset="2"/>
              <a:buChar char="n"/>
            </a:pPr>
            <a:r>
              <a:rPr lang="it-IT" sz="2600"/>
              <a:t>Questo risultato dà la possibilità di esprimere in forma algebrica la 2</a:t>
            </a:r>
            <a:r>
              <a:rPr lang="it-IT" sz="2600" baseline="30000"/>
              <a:t>a</a:t>
            </a:r>
            <a:r>
              <a:rPr lang="it-IT" sz="2600"/>
              <a:t> legge della termodinamica, che diventa:</a:t>
            </a:r>
          </a:p>
        </p:txBody>
      </p:sp>
      <p:sp>
        <p:nvSpPr>
          <p:cNvPr id="181295" name="Text Box 47"/>
          <p:cNvSpPr txBox="1">
            <a:spLocks noChangeArrowheads="1"/>
          </p:cNvSpPr>
          <p:nvPr/>
        </p:nvSpPr>
        <p:spPr bwMode="auto">
          <a:xfrm>
            <a:off x="3851275" y="4941888"/>
            <a:ext cx="4392613" cy="742950"/>
          </a:xfrm>
          <a:prstGeom prst="rect">
            <a:avLst/>
          </a:prstGeom>
          <a:noFill/>
          <a:ln w="9525">
            <a:noFill/>
            <a:miter lim="800000"/>
            <a:headEnd/>
            <a:tailEnd/>
          </a:ln>
          <a:effectLst/>
        </p:spPr>
        <p:txBody>
          <a:bodyPr>
            <a:spAutoFit/>
          </a:bodyPr>
          <a:lstStyle/>
          <a:p>
            <a:pPr algn="l">
              <a:spcBef>
                <a:spcPct val="50000"/>
              </a:spcBef>
            </a:pPr>
            <a:r>
              <a:rPr lang="it-IT" sz="2000" b="1">
                <a:solidFill>
                  <a:schemeClr val="tx1"/>
                </a:solidFill>
                <a:latin typeface="Symbol" pitchFamily="18" charset="2"/>
              </a:rPr>
              <a:t>D</a:t>
            </a:r>
            <a:r>
              <a:rPr lang="it-IT" sz="2000" b="1">
                <a:solidFill>
                  <a:schemeClr val="tx1"/>
                </a:solidFill>
                <a:latin typeface="Tahoma" pitchFamily="34" charset="0"/>
              </a:rPr>
              <a:t>S= 0</a:t>
            </a:r>
            <a:r>
              <a:rPr lang="it-IT" sz="2000">
                <a:solidFill>
                  <a:schemeClr val="tx1"/>
                </a:solidFill>
                <a:latin typeface="Tahoma" pitchFamily="34" charset="0"/>
              </a:rPr>
              <a:t> per trasformazioni reversibili</a:t>
            </a:r>
          </a:p>
          <a:p>
            <a:pPr algn="l">
              <a:spcBef>
                <a:spcPct val="50000"/>
              </a:spcBef>
            </a:pPr>
            <a:r>
              <a:rPr lang="it-IT" sz="2000" b="1">
                <a:solidFill>
                  <a:schemeClr val="tx1"/>
                </a:solidFill>
                <a:latin typeface="Symbol" pitchFamily="18" charset="2"/>
              </a:rPr>
              <a:t>D</a:t>
            </a:r>
            <a:r>
              <a:rPr lang="it-IT" sz="2000" b="1">
                <a:solidFill>
                  <a:schemeClr val="tx1"/>
                </a:solidFill>
                <a:latin typeface="Tahoma" pitchFamily="34" charset="0"/>
              </a:rPr>
              <a:t>S= 0</a:t>
            </a:r>
            <a:r>
              <a:rPr lang="it-IT" sz="2000">
                <a:solidFill>
                  <a:schemeClr val="tx1"/>
                </a:solidFill>
                <a:latin typeface="Tahoma" pitchFamily="34" charset="0"/>
              </a:rPr>
              <a:t> per trasformazioni irreversibili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it-IT"/>
              <a:t>Entropia</a:t>
            </a:r>
          </a:p>
        </p:txBody>
      </p:sp>
      <p:sp>
        <p:nvSpPr>
          <p:cNvPr id="185347" name="Rectangle 3"/>
          <p:cNvSpPr>
            <a:spLocks noGrp="1" noChangeArrowheads="1"/>
          </p:cNvSpPr>
          <p:nvPr>
            <p:ph type="body" idx="1"/>
          </p:nvPr>
        </p:nvSpPr>
        <p:spPr>
          <a:xfrm>
            <a:off x="684213" y="1700213"/>
            <a:ext cx="7920037" cy="4524375"/>
          </a:xfrm>
        </p:spPr>
        <p:txBody>
          <a:bodyPr/>
          <a:lstStyle/>
          <a:p>
            <a:r>
              <a:rPr lang="it-IT" sz="2600"/>
              <a:t>L’energia, anche se si è conservata, ha perso la capacità di essere trasformata in lavoro (analogia: quando si rompe un bicchiere, la massa si conserva, ma il bicchiere ha perso la sua forma originale, quindi la capacità di trattenere un liquido)</a:t>
            </a:r>
          </a:p>
          <a:p>
            <a:r>
              <a:rPr lang="it-IT" sz="2600"/>
              <a:t>In una trasformazione irreversibile, parte dell’energia non è più utilizzabile per essere trasformata in lavoro</a:t>
            </a:r>
          </a:p>
          <a:p>
            <a:r>
              <a:rPr lang="it-IT" sz="2600"/>
              <a:t>Nei processi naturali l’entropia aumenta (es. il pendolo si ferma per gli attriti)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197635" name="Rectangle 3"/>
          <p:cNvSpPr>
            <a:spLocks noGrp="1" noChangeArrowheads="1"/>
          </p:cNvSpPr>
          <p:nvPr>
            <p:ph type="body" idx="1"/>
          </p:nvPr>
        </p:nvSpPr>
        <p:spPr>
          <a:xfrm>
            <a:off x="684213" y="1700213"/>
            <a:ext cx="7920037" cy="3816350"/>
          </a:xfrm>
        </p:spPr>
        <p:txBody>
          <a:bodyPr/>
          <a:lstStyle/>
          <a:p>
            <a:r>
              <a:rPr lang="it-IT" sz="2800"/>
              <a:t>Secondo Boltzmann l’entropia ha un’origine </a:t>
            </a:r>
            <a:r>
              <a:rPr lang="it-IT" sz="2800" i="1"/>
              <a:t>statistica</a:t>
            </a:r>
            <a:r>
              <a:rPr lang="it-IT" sz="2800"/>
              <a:t> dovuta alla maggiore o minore probabilità di un determinato stato termodinamico</a:t>
            </a:r>
          </a:p>
          <a:p>
            <a:r>
              <a:rPr lang="it-IT" sz="2800"/>
              <a:t>L’aumento di entropia nei sistemi isolati può essere spiegato come l’evoluzione da una configurazione </a:t>
            </a:r>
            <a:r>
              <a:rPr lang="it-IT" sz="2800" u="sng"/>
              <a:t>meno probabile</a:t>
            </a:r>
            <a:r>
              <a:rPr lang="it-IT" sz="2800"/>
              <a:t> ad una configurazione di </a:t>
            </a:r>
            <a:r>
              <a:rPr lang="it-IT" sz="2800" u="sng"/>
              <a:t>più probabile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199683" name="Rectangle 3"/>
          <p:cNvSpPr>
            <a:spLocks noGrp="1" noChangeArrowheads="1"/>
          </p:cNvSpPr>
          <p:nvPr>
            <p:ph type="body" idx="1"/>
          </p:nvPr>
        </p:nvSpPr>
        <p:spPr>
          <a:xfrm>
            <a:off x="468313" y="1773238"/>
            <a:ext cx="8223250" cy="1655762"/>
          </a:xfrm>
        </p:spPr>
        <p:txBody>
          <a:bodyPr/>
          <a:lstStyle/>
          <a:p>
            <a:pPr>
              <a:lnSpc>
                <a:spcPct val="94000"/>
              </a:lnSpc>
            </a:pPr>
            <a:r>
              <a:rPr lang="it-IT" sz="2400"/>
              <a:t>Consideriamo un recipiente diviso in due parti uguali:</a:t>
            </a:r>
          </a:p>
          <a:p>
            <a:pPr lvl="1">
              <a:lnSpc>
                <a:spcPct val="94000"/>
              </a:lnSpc>
            </a:pPr>
            <a:r>
              <a:rPr lang="it-IT" sz="2400"/>
              <a:t>inizialmente il gas è confinato in una delle due metà</a:t>
            </a:r>
          </a:p>
          <a:p>
            <a:pPr lvl="1">
              <a:lnSpc>
                <a:spcPct val="94000"/>
              </a:lnSpc>
            </a:pPr>
            <a:r>
              <a:rPr lang="it-IT" sz="2400"/>
              <a:t>aprendo il rubinetto il gas si espande in tutto il recipiente raddoppiando il volume a disposizione</a:t>
            </a:r>
          </a:p>
        </p:txBody>
      </p:sp>
      <p:pic>
        <p:nvPicPr>
          <p:cNvPr id="199684" name="Picture 4" descr="ExpVuoto1"/>
          <p:cNvPicPr>
            <a:picLocks noChangeAspect="1" noChangeArrowheads="1"/>
          </p:cNvPicPr>
          <p:nvPr/>
        </p:nvPicPr>
        <p:blipFill>
          <a:blip r:embed="rId2"/>
          <a:srcRect/>
          <a:stretch>
            <a:fillRect/>
          </a:stretch>
        </p:blipFill>
        <p:spPr bwMode="auto">
          <a:xfrm>
            <a:off x="539750" y="3500438"/>
            <a:ext cx="8135938" cy="303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202755" name="Rectangle 3"/>
          <p:cNvSpPr>
            <a:spLocks noGrp="1" noChangeArrowheads="1"/>
          </p:cNvSpPr>
          <p:nvPr>
            <p:ph type="body" idx="1"/>
          </p:nvPr>
        </p:nvSpPr>
        <p:spPr>
          <a:xfrm>
            <a:off x="684213" y="1700213"/>
            <a:ext cx="7920037" cy="3816350"/>
          </a:xfrm>
        </p:spPr>
        <p:txBody>
          <a:bodyPr/>
          <a:lstStyle/>
          <a:p>
            <a:pPr>
              <a:lnSpc>
                <a:spcPct val="94000"/>
              </a:lnSpc>
            </a:pPr>
            <a:r>
              <a:rPr lang="it-IT" sz="2800"/>
              <a:t>Secondo la </a:t>
            </a:r>
            <a:r>
              <a:rPr lang="it-IT" sz="2800" i="1"/>
              <a:t>termodinamica statistica</a:t>
            </a:r>
            <a:r>
              <a:rPr lang="it-IT" sz="2800"/>
              <a:t> non è matematicamente impossibile che le molecole del gas possano ritornare spontaneamente nella metà di sinistra del recipiente, ma questa situazione è talmente improbabile che non è logico aspettare che questo possa accadere</a:t>
            </a:r>
          </a:p>
          <a:p>
            <a:pPr>
              <a:lnSpc>
                <a:spcPct val="94000"/>
              </a:lnSpc>
            </a:pPr>
            <a:r>
              <a:rPr lang="it-IT" sz="2800"/>
              <a:t>Per meglio comprendere questa affermazione analizziamo la situazione tramite un problema di calcolo combinatorio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190467" name="Rectangle 3"/>
          <p:cNvSpPr>
            <a:spLocks noGrp="1" noChangeArrowheads="1"/>
          </p:cNvSpPr>
          <p:nvPr>
            <p:ph type="body" idx="1"/>
          </p:nvPr>
        </p:nvSpPr>
        <p:spPr>
          <a:xfrm>
            <a:off x="468313" y="1700213"/>
            <a:ext cx="8223250" cy="4632325"/>
          </a:xfrm>
        </p:spPr>
        <p:txBody>
          <a:bodyPr/>
          <a:lstStyle/>
          <a:p>
            <a:pPr>
              <a:lnSpc>
                <a:spcPct val="84000"/>
              </a:lnSpc>
            </a:pPr>
            <a:r>
              <a:rPr lang="it-IT" sz="2800" i="1"/>
              <a:t>Problema</a:t>
            </a:r>
            <a:r>
              <a:rPr lang="it-IT" sz="2800"/>
              <a:t>: dati 2 contenitori e </a:t>
            </a:r>
            <a:r>
              <a:rPr lang="it-IT" sz="2800" i="1"/>
              <a:t>n</a:t>
            </a:r>
            <a:r>
              <a:rPr lang="it-IT" sz="2800"/>
              <a:t> particelle indistinguibili, in quanti modi è possibile collocare </a:t>
            </a:r>
            <a:r>
              <a:rPr lang="it-IT" sz="2800" i="1"/>
              <a:t>g</a:t>
            </a:r>
            <a:r>
              <a:rPr lang="it-IT" sz="2800"/>
              <a:t> particelle (g</a:t>
            </a:r>
            <a:r>
              <a:rPr lang="it-IT" sz="2800">
                <a:sym typeface="Symbol" pitchFamily="18" charset="2"/>
              </a:rPr>
              <a:t>n) </a:t>
            </a:r>
            <a:r>
              <a:rPr lang="it-IT" sz="2800"/>
              <a:t>nel primo contenitore e le restanti </a:t>
            </a:r>
            <a:r>
              <a:rPr lang="it-IT" sz="2800" i="1"/>
              <a:t>n-g</a:t>
            </a:r>
            <a:r>
              <a:rPr lang="it-IT" sz="2800"/>
              <a:t> nell’altro?</a:t>
            </a:r>
          </a:p>
          <a:p>
            <a:pPr>
              <a:lnSpc>
                <a:spcPct val="84000"/>
              </a:lnSpc>
            </a:pPr>
            <a:r>
              <a:rPr lang="it-IT" sz="2800" i="1"/>
              <a:t>Soluzione</a:t>
            </a:r>
            <a:r>
              <a:rPr lang="it-IT" sz="2800"/>
              <a:t>: disponiamo </a:t>
            </a:r>
            <a:r>
              <a:rPr lang="it-IT" sz="2800" i="1"/>
              <a:t>g</a:t>
            </a:r>
            <a:r>
              <a:rPr lang="it-IT" sz="2800"/>
              <a:t> particelle nel primo contenitore e le restanti </a:t>
            </a:r>
            <a:r>
              <a:rPr lang="it-IT" sz="2800" i="1"/>
              <a:t>n-g</a:t>
            </a:r>
            <a:r>
              <a:rPr lang="it-IT" sz="2800"/>
              <a:t> nell’altro.</a:t>
            </a:r>
          </a:p>
          <a:p>
            <a:pPr>
              <a:lnSpc>
                <a:spcPct val="84000"/>
              </a:lnSpc>
            </a:pPr>
            <a:r>
              <a:rPr lang="it-IT" sz="2800"/>
              <a:t>Da questa configurazione iniziale possiamo permutare le </a:t>
            </a:r>
            <a:r>
              <a:rPr lang="it-IT" sz="2800" i="1"/>
              <a:t>n</a:t>
            </a:r>
            <a:r>
              <a:rPr lang="it-IT" sz="2800"/>
              <a:t> particelle in n! modi, ma poiché l’ordine all’interno di ogni contenitore con conta, dobbiamo eliminare del conteggio le permutazioni che differiscono solo per un diverso ordine delle particelle all’interno di ogni contenitore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189443" name="Rectangle 3"/>
          <p:cNvSpPr>
            <a:spLocks noGrp="1" noChangeArrowheads="1"/>
          </p:cNvSpPr>
          <p:nvPr>
            <p:ph type="body" idx="1"/>
          </p:nvPr>
        </p:nvSpPr>
        <p:spPr>
          <a:xfrm>
            <a:off x="457200" y="1604963"/>
            <a:ext cx="8218488" cy="1463675"/>
          </a:xfrm>
        </p:spPr>
        <p:txBody>
          <a:bodyPr/>
          <a:lstStyle/>
          <a:p>
            <a:r>
              <a:rPr lang="it-IT" sz="2800"/>
              <a:t>Il numero </a:t>
            </a:r>
            <a:r>
              <a:rPr lang="it-IT" sz="2800" i="1"/>
              <a:t>W</a:t>
            </a:r>
            <a:r>
              <a:rPr lang="it-IT" sz="2800"/>
              <a:t> di queste configurazioni è uguale numero delle combinazioni di </a:t>
            </a:r>
            <a:r>
              <a:rPr lang="it-IT" sz="2800" b="1" i="1"/>
              <a:t>n</a:t>
            </a:r>
            <a:r>
              <a:rPr lang="it-IT" sz="2800"/>
              <a:t> elementi a </a:t>
            </a:r>
            <a:r>
              <a:rPr lang="it-IT" sz="2800" b="1" i="1"/>
              <a:t>g</a:t>
            </a:r>
            <a:r>
              <a:rPr lang="it-IT" sz="2800"/>
              <a:t> a </a:t>
            </a:r>
            <a:r>
              <a:rPr lang="it-IT" sz="2800" b="1" i="1"/>
              <a:t>g</a:t>
            </a:r>
            <a:r>
              <a:rPr lang="it-IT" sz="2800"/>
              <a:t> (o combinazione di </a:t>
            </a:r>
            <a:r>
              <a:rPr lang="it-IT" sz="2800" b="1" i="1"/>
              <a:t>n</a:t>
            </a:r>
            <a:r>
              <a:rPr lang="it-IT" sz="2800"/>
              <a:t> elementi di classe </a:t>
            </a:r>
            <a:r>
              <a:rPr lang="it-IT" sz="2800" b="1" i="1"/>
              <a:t>g</a:t>
            </a:r>
            <a:r>
              <a:rPr lang="it-IT" sz="2800"/>
              <a:t>):</a:t>
            </a:r>
          </a:p>
        </p:txBody>
      </p:sp>
      <p:sp>
        <p:nvSpPr>
          <p:cNvPr id="189445" name="Rectangle 5"/>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it-IT"/>
          </a:p>
        </p:txBody>
      </p:sp>
      <p:sp>
        <p:nvSpPr>
          <p:cNvPr id="189446" name="Rectangle 6"/>
          <p:cNvSpPr>
            <a:spLocks noChangeArrowheads="1"/>
          </p:cNvSpPr>
          <p:nvPr/>
        </p:nvSpPr>
        <p:spPr bwMode="auto">
          <a:xfrm>
            <a:off x="395288" y="5013325"/>
            <a:ext cx="8353425" cy="1152525"/>
          </a:xfrm>
          <a:prstGeom prst="rect">
            <a:avLst/>
          </a:prstGeom>
          <a:noFill/>
          <a:ln w="9525">
            <a:noFill/>
            <a:round/>
            <a:headEnd/>
            <a:tailEnd/>
          </a:ln>
          <a:effectLst/>
        </p:spPr>
        <p:txBody>
          <a:bodyPr lIns="0" tIns="0" rIns="0" bIns="0"/>
          <a:lstStyle/>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Applichiamo la relazione ottenuta </a:t>
            </a:r>
            <a:r>
              <a:rPr lang="it-IT" sz="2800" u="sng">
                <a:solidFill>
                  <a:srgbClr val="000000"/>
                </a:solidFill>
                <a:latin typeface="Tahoma" pitchFamily="34" charset="0"/>
              </a:rPr>
              <a:t>prima</a:t>
            </a:r>
            <a:r>
              <a:rPr lang="it-IT" sz="2800">
                <a:solidFill>
                  <a:srgbClr val="000000"/>
                </a:solidFill>
                <a:latin typeface="Tahoma" pitchFamily="34" charset="0"/>
              </a:rPr>
              <a:t> nel caso delle particelle confinate in una metà del recipiente </a:t>
            </a:r>
            <a:r>
              <a:rPr lang="it-IT" sz="2800" i="1">
                <a:solidFill>
                  <a:srgbClr val="000000"/>
                </a:solidFill>
                <a:latin typeface="Tahoma" pitchFamily="34" charset="0"/>
              </a:rPr>
              <a:t>W</a:t>
            </a:r>
            <a:r>
              <a:rPr lang="it-IT" sz="2800" i="1" baseline="-25000">
                <a:solidFill>
                  <a:srgbClr val="000000"/>
                </a:solidFill>
                <a:latin typeface="Tahoma" pitchFamily="34" charset="0"/>
              </a:rPr>
              <a:t>i</a:t>
            </a:r>
            <a:r>
              <a:rPr lang="it-IT" sz="2800">
                <a:solidFill>
                  <a:srgbClr val="000000"/>
                </a:solidFill>
                <a:latin typeface="Tahoma" pitchFamily="34" charset="0"/>
              </a:rPr>
              <a:t>, </a:t>
            </a:r>
            <a:r>
              <a:rPr lang="it-IT" sz="2800" u="sng">
                <a:solidFill>
                  <a:srgbClr val="000000"/>
                </a:solidFill>
                <a:latin typeface="Tahoma" pitchFamily="34" charset="0"/>
              </a:rPr>
              <a:t>poi</a:t>
            </a:r>
            <a:r>
              <a:rPr lang="it-IT" sz="2800">
                <a:solidFill>
                  <a:srgbClr val="000000"/>
                </a:solidFill>
                <a:latin typeface="Tahoma" pitchFamily="34" charset="0"/>
              </a:rPr>
              <a:t> equamente distribuite nelle due metà </a:t>
            </a:r>
            <a:r>
              <a:rPr lang="it-IT" sz="2800" i="1">
                <a:solidFill>
                  <a:srgbClr val="000000"/>
                </a:solidFill>
                <a:latin typeface="Tahoma" pitchFamily="34" charset="0"/>
              </a:rPr>
              <a:t>W</a:t>
            </a:r>
            <a:r>
              <a:rPr lang="it-IT" sz="2800" i="1" baseline="-25000">
                <a:solidFill>
                  <a:srgbClr val="000000"/>
                </a:solidFill>
                <a:latin typeface="Tahoma" pitchFamily="34" charset="0"/>
              </a:rPr>
              <a:t>f</a:t>
            </a:r>
          </a:p>
        </p:txBody>
      </p:sp>
      <p:sp>
        <p:nvSpPr>
          <p:cNvPr id="189448" name="Rectangle 8"/>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189447" name="Object 7"/>
          <p:cNvGraphicFramePr>
            <a:graphicFrameLocks noChangeAspect="1"/>
          </p:cNvGraphicFramePr>
          <p:nvPr/>
        </p:nvGraphicFramePr>
        <p:xfrm>
          <a:off x="2700338" y="3284538"/>
          <a:ext cx="3397250" cy="1079500"/>
        </p:xfrm>
        <a:graphic>
          <a:graphicData uri="http://schemas.openxmlformats.org/presentationml/2006/ole">
            <p:oleObj spid="_x0000_s189447" name="Equation" r:id="rId3" imgW="1435100" imgH="4572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204804" name="Rectangle 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it-IT"/>
          </a:p>
        </p:txBody>
      </p:sp>
      <p:sp>
        <p:nvSpPr>
          <p:cNvPr id="204805" name="Rectangle 5"/>
          <p:cNvSpPr>
            <a:spLocks noChangeArrowheads="1"/>
          </p:cNvSpPr>
          <p:nvPr/>
        </p:nvSpPr>
        <p:spPr bwMode="auto">
          <a:xfrm>
            <a:off x="395288" y="1628775"/>
            <a:ext cx="8223250" cy="792163"/>
          </a:xfrm>
          <a:prstGeom prst="rect">
            <a:avLst/>
          </a:prstGeom>
          <a:noFill/>
          <a:ln w="9525">
            <a:noFill/>
            <a:round/>
            <a:headEnd/>
            <a:tailEnd/>
          </a:ln>
          <a:effectLst/>
        </p:spPr>
        <p:txBody>
          <a:bodyPr lIns="0" tIns="0" rIns="0" bIns="0"/>
          <a:lstStyle/>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Caso 1: tutte le particelle sono confinate in una metà del recipiente: g = n, n-g = 0</a:t>
            </a:r>
          </a:p>
        </p:txBody>
      </p:sp>
      <p:sp>
        <p:nvSpPr>
          <p:cNvPr id="204806" name="Rectangle 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204807" name="Object 7"/>
          <p:cNvGraphicFramePr>
            <a:graphicFrameLocks noChangeAspect="1"/>
          </p:cNvGraphicFramePr>
          <p:nvPr/>
        </p:nvGraphicFramePr>
        <p:xfrm>
          <a:off x="2916238" y="2492375"/>
          <a:ext cx="2946400" cy="1079500"/>
        </p:xfrm>
        <a:graphic>
          <a:graphicData uri="http://schemas.openxmlformats.org/presentationml/2006/ole">
            <p:oleObj spid="_x0000_s204807" name="Equation" r:id="rId3" imgW="1244520" imgH="457200" progId="Equation.3">
              <p:embed/>
            </p:oleObj>
          </a:graphicData>
        </a:graphic>
      </p:graphicFrame>
      <p:sp>
        <p:nvSpPr>
          <p:cNvPr id="204809" name="Rectangle 9"/>
          <p:cNvSpPr>
            <a:spLocks noChangeArrowheads="1"/>
          </p:cNvSpPr>
          <p:nvPr/>
        </p:nvSpPr>
        <p:spPr bwMode="auto">
          <a:xfrm>
            <a:off x="395288" y="4076700"/>
            <a:ext cx="8223250" cy="792163"/>
          </a:xfrm>
          <a:prstGeom prst="rect">
            <a:avLst/>
          </a:prstGeom>
          <a:noFill/>
          <a:ln w="9525">
            <a:noFill/>
            <a:round/>
            <a:headEnd/>
            <a:tailEnd/>
          </a:ln>
          <a:effectLst/>
        </p:spPr>
        <p:txBody>
          <a:bodyPr lIns="0" tIns="0" rIns="0" bIns="0"/>
          <a:lstStyle/>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Caso 2: le particelle sono equamente distribuite nelle due metà del recipiente: g = n/2, n-g = n/2</a:t>
            </a:r>
          </a:p>
        </p:txBody>
      </p:sp>
      <p:graphicFrame>
        <p:nvGraphicFramePr>
          <p:cNvPr id="204810" name="Object 10"/>
          <p:cNvGraphicFramePr>
            <a:graphicFrameLocks noChangeAspect="1"/>
          </p:cNvGraphicFramePr>
          <p:nvPr/>
        </p:nvGraphicFramePr>
        <p:xfrm>
          <a:off x="2020888" y="4941888"/>
          <a:ext cx="4268787" cy="1079500"/>
        </p:xfrm>
        <a:graphic>
          <a:graphicData uri="http://schemas.openxmlformats.org/presentationml/2006/ole">
            <p:oleObj spid="_x0000_s204810" name="Equation" r:id="rId4" imgW="1803240" imgH="4572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206851" name="Rectangle 3"/>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it-IT"/>
          </a:p>
        </p:txBody>
      </p:sp>
      <p:sp>
        <p:nvSpPr>
          <p:cNvPr id="206852" name="Rectangle 4"/>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t-IT"/>
          </a:p>
        </p:txBody>
      </p:sp>
      <p:sp>
        <p:nvSpPr>
          <p:cNvPr id="206853" name="Rectangle 5"/>
          <p:cNvSpPr>
            <a:spLocks noChangeArrowheads="1"/>
          </p:cNvSpPr>
          <p:nvPr/>
        </p:nvSpPr>
        <p:spPr bwMode="auto">
          <a:xfrm>
            <a:off x="395288" y="1700213"/>
            <a:ext cx="8137525" cy="4392612"/>
          </a:xfrm>
          <a:prstGeom prst="rect">
            <a:avLst/>
          </a:prstGeom>
          <a:noFill/>
          <a:ln w="9525">
            <a:noFill/>
            <a:round/>
            <a:headEnd/>
            <a:tailEnd/>
          </a:ln>
          <a:effectLst/>
        </p:spPr>
        <p:txBody>
          <a:bodyPr lIns="0" tIns="0" rIns="0" bIns="0"/>
          <a:lstStyle/>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Un evento che può verificarsi in un </a:t>
            </a:r>
            <a:r>
              <a:rPr lang="it-IT" sz="2800" u="sng">
                <a:solidFill>
                  <a:srgbClr val="000000"/>
                </a:solidFill>
                <a:latin typeface="Tahoma" pitchFamily="34" charset="0"/>
              </a:rPr>
              <a:t>molti modi</a:t>
            </a:r>
            <a:r>
              <a:rPr lang="it-IT" sz="2800">
                <a:solidFill>
                  <a:srgbClr val="000000"/>
                </a:solidFill>
                <a:latin typeface="Tahoma" pitchFamily="34" charset="0"/>
              </a:rPr>
              <a:t> è </a:t>
            </a:r>
            <a:r>
              <a:rPr lang="it-IT" sz="2800" u="sng">
                <a:solidFill>
                  <a:srgbClr val="000000"/>
                </a:solidFill>
                <a:latin typeface="Tahoma" pitchFamily="34" charset="0"/>
              </a:rPr>
              <a:t>più probabile</a:t>
            </a:r>
            <a:r>
              <a:rPr lang="it-IT" sz="2800">
                <a:solidFill>
                  <a:srgbClr val="000000"/>
                </a:solidFill>
                <a:latin typeface="Tahoma" pitchFamily="34" charset="0"/>
              </a:rPr>
              <a:t> di un evento che può verificarsi in un piccolo numero di modi</a:t>
            </a:r>
          </a:p>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La situazione in cui tutte le particelle sono confinate in una metà del recipiente può essere realizzata in </a:t>
            </a:r>
            <a:r>
              <a:rPr lang="it-IT" sz="2800" u="sng">
                <a:solidFill>
                  <a:srgbClr val="000000"/>
                </a:solidFill>
                <a:latin typeface="Tahoma" pitchFamily="34" charset="0"/>
              </a:rPr>
              <a:t>un solo</a:t>
            </a:r>
            <a:r>
              <a:rPr lang="it-IT" sz="2800">
                <a:solidFill>
                  <a:srgbClr val="000000"/>
                </a:solidFill>
                <a:latin typeface="Tahoma" pitchFamily="34" charset="0"/>
              </a:rPr>
              <a:t> modo </a:t>
            </a:r>
            <a:r>
              <a:rPr lang="it-IT" sz="2800" i="1">
                <a:solidFill>
                  <a:srgbClr val="000000"/>
                </a:solidFill>
                <a:latin typeface="Tahoma" pitchFamily="34" charset="0"/>
              </a:rPr>
              <a:t>W</a:t>
            </a:r>
            <a:r>
              <a:rPr lang="it-IT" sz="2800" i="1" baseline="-25000">
                <a:solidFill>
                  <a:srgbClr val="000000"/>
                </a:solidFill>
                <a:latin typeface="Tahoma" pitchFamily="34" charset="0"/>
              </a:rPr>
              <a:t>i</a:t>
            </a:r>
            <a:r>
              <a:rPr lang="it-IT" sz="2800">
                <a:solidFill>
                  <a:srgbClr val="000000"/>
                </a:solidFill>
                <a:latin typeface="Tahoma" pitchFamily="34" charset="0"/>
              </a:rPr>
              <a:t> = 1</a:t>
            </a:r>
          </a:p>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La situazione in cui le particelle sono equamente distribuite nelle due metà è più probabile perchè può essere realizzata in più modi </a:t>
            </a:r>
            <a:r>
              <a:rPr lang="it-IT" sz="2800" i="1">
                <a:solidFill>
                  <a:srgbClr val="000000"/>
                </a:solidFill>
                <a:latin typeface="Tahoma" pitchFamily="34" charset="0"/>
              </a:rPr>
              <a:t>W</a:t>
            </a:r>
            <a:r>
              <a:rPr lang="it-IT" sz="2800" i="1" baseline="-25000">
                <a:solidFill>
                  <a:srgbClr val="000000"/>
                </a:solidFill>
                <a:latin typeface="Tahoma" pitchFamily="34" charset="0"/>
              </a:rPr>
              <a:t>n/2</a:t>
            </a:r>
            <a:endParaRPr lang="it-IT" sz="2800" i="1">
              <a:solidFill>
                <a:srgbClr val="000000"/>
              </a:solidFill>
              <a:latin typeface="Tahoma" pitchFamily="34" charset="0"/>
            </a:endParaRPr>
          </a:p>
          <a:p>
            <a:pPr marL="336550" indent="-336550" algn="l" eaLnBrk="1" hangingPunct="1">
              <a:lnSpc>
                <a:spcPct val="84000"/>
              </a:lnSpc>
              <a:spcBef>
                <a:spcPts val="800"/>
              </a:spcBef>
              <a:buClr>
                <a:srgbClr val="3333CC"/>
              </a:buClr>
              <a:buSzPct val="60000"/>
              <a:buFont typeface="Wingdings" pitchFamily="2" charset="2"/>
              <a:buChar char=""/>
            </a:pPr>
            <a:r>
              <a:rPr lang="it-IT" sz="2800" i="1">
                <a:solidFill>
                  <a:srgbClr val="000000"/>
                </a:solidFill>
                <a:latin typeface="Tahoma" pitchFamily="34" charset="0"/>
              </a:rPr>
              <a:t>W</a:t>
            </a:r>
            <a:r>
              <a:rPr lang="it-IT" sz="2800" i="1" baseline="-25000">
                <a:solidFill>
                  <a:srgbClr val="000000"/>
                </a:solidFill>
                <a:latin typeface="Tahoma" pitchFamily="34" charset="0"/>
              </a:rPr>
              <a:t>n/2</a:t>
            </a:r>
            <a:r>
              <a:rPr lang="it-IT" sz="2800">
                <a:solidFill>
                  <a:srgbClr val="000000"/>
                </a:solidFill>
                <a:latin typeface="Tahoma" pitchFamily="34" charset="0"/>
              </a:rPr>
              <a:t> cresce molto rapidamente con </a:t>
            </a:r>
            <a:r>
              <a:rPr lang="it-IT" sz="2800" i="1">
                <a:solidFill>
                  <a:srgbClr val="000000"/>
                </a:solidFill>
                <a:latin typeface="Tahoma" pitchFamily="34" charset="0"/>
              </a:rPr>
              <a:t>n</a:t>
            </a:r>
            <a:r>
              <a:rPr lang="it-IT" sz="2800">
                <a:solidFill>
                  <a:srgbClr val="000000"/>
                </a:solidFill>
                <a:latin typeface="Tahoma" pitchFamily="34" charset="0"/>
              </a:rPr>
              <a:t> perché contiene dei fattoriali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ctr"/>
            <a:r>
              <a:rPr lang="it-IT"/>
              <a:t>Entropia</a:t>
            </a:r>
            <a:br>
              <a:rPr lang="it-IT"/>
            </a:br>
            <a:r>
              <a:rPr lang="it-IT" sz="2000" i="1"/>
              <a:t>L’interpretazione statistica</a:t>
            </a:r>
          </a:p>
        </p:txBody>
      </p:sp>
      <p:sp>
        <p:nvSpPr>
          <p:cNvPr id="203780" name="Rectangle 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it-IT"/>
          </a:p>
        </p:txBody>
      </p:sp>
      <p:sp>
        <p:nvSpPr>
          <p:cNvPr id="203781" name="Rectangle 5"/>
          <p:cNvSpPr>
            <a:spLocks noChangeArrowheads="1"/>
          </p:cNvSpPr>
          <p:nvPr/>
        </p:nvSpPr>
        <p:spPr bwMode="auto">
          <a:xfrm>
            <a:off x="468313" y="1844675"/>
            <a:ext cx="8280400" cy="4464050"/>
          </a:xfrm>
          <a:prstGeom prst="rect">
            <a:avLst/>
          </a:prstGeom>
          <a:noFill/>
          <a:ln w="9525">
            <a:noFill/>
            <a:round/>
            <a:headEnd/>
            <a:tailEnd/>
          </a:ln>
          <a:effectLst/>
        </p:spPr>
        <p:txBody>
          <a:bodyPr lIns="0" tIns="0" rIns="0" bIns="0"/>
          <a:lstStyle/>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Secondo Boltzmann l’entropia dipende dal numero </a:t>
            </a:r>
            <a:r>
              <a:rPr lang="it-IT" sz="2800" i="1">
                <a:solidFill>
                  <a:srgbClr val="000000"/>
                </a:solidFill>
                <a:latin typeface="Tahoma" pitchFamily="34" charset="0"/>
              </a:rPr>
              <a:t>W</a:t>
            </a:r>
            <a:r>
              <a:rPr lang="it-IT" sz="2800">
                <a:solidFill>
                  <a:srgbClr val="000000"/>
                </a:solidFill>
                <a:latin typeface="Tahoma" pitchFamily="34" charset="0"/>
              </a:rPr>
              <a:t> dei </a:t>
            </a:r>
            <a:r>
              <a:rPr lang="it-IT" sz="2800" i="1">
                <a:solidFill>
                  <a:srgbClr val="000000"/>
                </a:solidFill>
                <a:latin typeface="Tahoma" pitchFamily="34" charset="0"/>
              </a:rPr>
              <a:t>microstati</a:t>
            </a:r>
            <a:r>
              <a:rPr lang="it-IT" sz="2800">
                <a:solidFill>
                  <a:srgbClr val="000000"/>
                </a:solidFill>
                <a:latin typeface="Tahoma" pitchFamily="34" charset="0"/>
              </a:rPr>
              <a:t> che compongono un determinato </a:t>
            </a:r>
            <a:r>
              <a:rPr lang="it-IT" sz="2800" i="1">
                <a:solidFill>
                  <a:srgbClr val="000000"/>
                </a:solidFill>
                <a:latin typeface="Tahoma" pitchFamily="34" charset="0"/>
              </a:rPr>
              <a:t>macrostato</a:t>
            </a:r>
          </a:p>
          <a:p>
            <a:pPr marL="736600" lvl="1" indent="-279400" algn="l" eaLnBrk="1" hangingPunct="1">
              <a:lnSpc>
                <a:spcPct val="84000"/>
              </a:lnSpc>
              <a:spcBef>
                <a:spcPts val="700"/>
              </a:spcBef>
              <a:buClr>
                <a:srgbClr val="FF0000"/>
              </a:buClr>
              <a:buSzPct val="55000"/>
              <a:buFont typeface="Wingdings" pitchFamily="2" charset="2"/>
              <a:buChar char=""/>
            </a:pPr>
            <a:r>
              <a:rPr lang="it-IT" i="1">
                <a:solidFill>
                  <a:srgbClr val="000000"/>
                </a:solidFill>
                <a:latin typeface="Tahoma" pitchFamily="34" charset="0"/>
              </a:rPr>
              <a:t>Macrostato</a:t>
            </a:r>
            <a:r>
              <a:rPr lang="it-IT">
                <a:solidFill>
                  <a:srgbClr val="000000"/>
                </a:solidFill>
                <a:latin typeface="Tahoma" pitchFamily="34" charset="0"/>
              </a:rPr>
              <a:t>: sistema fisico individuato da determinate grandezze macroscopiche (es. volume, pressione, temperatura)</a:t>
            </a:r>
          </a:p>
          <a:p>
            <a:pPr marL="736600" lvl="1" indent="-279400" algn="l" eaLnBrk="1" hangingPunct="1">
              <a:lnSpc>
                <a:spcPct val="84000"/>
              </a:lnSpc>
              <a:spcBef>
                <a:spcPts val="700"/>
              </a:spcBef>
              <a:buClr>
                <a:srgbClr val="FF0000"/>
              </a:buClr>
              <a:buSzPct val="55000"/>
              <a:buFont typeface="Wingdings" pitchFamily="2" charset="2"/>
              <a:buChar char=""/>
            </a:pPr>
            <a:r>
              <a:rPr lang="it-IT" i="1">
                <a:solidFill>
                  <a:srgbClr val="000000"/>
                </a:solidFill>
                <a:latin typeface="Tahoma" pitchFamily="34" charset="0"/>
              </a:rPr>
              <a:t>Microstato</a:t>
            </a:r>
            <a:r>
              <a:rPr lang="it-IT">
                <a:solidFill>
                  <a:srgbClr val="000000"/>
                </a:solidFill>
                <a:latin typeface="Tahoma" pitchFamily="34" charset="0"/>
              </a:rPr>
              <a:t>: particolare configurazione delle particelle che compongono un macrostato (es. posizione, velocità, energia cinetica)</a:t>
            </a:r>
            <a:endParaRPr lang="it-IT" i="1">
              <a:solidFill>
                <a:srgbClr val="000000"/>
              </a:solidFill>
              <a:latin typeface="Tahoma" pitchFamily="34" charset="0"/>
            </a:endParaRPr>
          </a:p>
          <a:p>
            <a:pPr marL="336550" indent="-336550" algn="l" eaLnBrk="1" hangingPunct="1">
              <a:lnSpc>
                <a:spcPct val="84000"/>
              </a:lnSpc>
              <a:spcBef>
                <a:spcPts val="800"/>
              </a:spcBef>
              <a:buClr>
                <a:srgbClr val="3333CC"/>
              </a:buClr>
              <a:buSzPct val="60000"/>
              <a:buFont typeface="Wingdings" pitchFamily="2" charset="2"/>
              <a:buChar char=""/>
            </a:pPr>
            <a:r>
              <a:rPr lang="it-IT" sz="2800">
                <a:solidFill>
                  <a:srgbClr val="000000"/>
                </a:solidFill>
                <a:latin typeface="Tahoma" pitchFamily="34" charset="0"/>
              </a:rPr>
              <a:t>L’aumento di entropia dei sistemi isolati può essere spiegato come l’evoluzione da un macrostato </a:t>
            </a:r>
            <a:r>
              <a:rPr lang="it-IT" sz="2800" u="sng">
                <a:solidFill>
                  <a:srgbClr val="000000"/>
                </a:solidFill>
                <a:latin typeface="Tahoma" pitchFamily="34" charset="0"/>
              </a:rPr>
              <a:t>meno probabile</a:t>
            </a:r>
            <a:r>
              <a:rPr lang="it-IT" sz="2800">
                <a:solidFill>
                  <a:srgbClr val="000000"/>
                </a:solidFill>
                <a:latin typeface="Tahoma" pitchFamily="34" charset="0"/>
              </a:rPr>
              <a:t> ad uno </a:t>
            </a:r>
            <a:r>
              <a:rPr lang="it-IT" sz="2800" u="sng">
                <a:solidFill>
                  <a:srgbClr val="000000"/>
                </a:solidFill>
                <a:latin typeface="Tahoma" pitchFamily="34" charset="0"/>
              </a:rPr>
              <a:t>più probabile</a:t>
            </a:r>
            <a:endParaRPr lang="it-IT" sz="2800">
              <a:solidFill>
                <a:srgbClr val="000000"/>
              </a:solidFill>
              <a:latin typeface="Tahoma" pitchFamily="34" charset="0"/>
            </a:endParaRPr>
          </a:p>
        </p:txBody>
      </p:sp>
      <p:sp>
        <p:nvSpPr>
          <p:cNvPr id="203782" name="Rectangle 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it-IT"/>
              <a:t>Trasformazioni isoterme (reversibili)</a:t>
            </a:r>
            <a:br>
              <a:rPr lang="it-IT"/>
            </a:br>
            <a:r>
              <a:rPr lang="it-IT" sz="2000" i="1"/>
              <a:t>Gas ideali</a:t>
            </a:r>
          </a:p>
        </p:txBody>
      </p:sp>
      <p:sp>
        <p:nvSpPr>
          <p:cNvPr id="59395" name="Rectangle 3"/>
          <p:cNvSpPr>
            <a:spLocks noGrp="1" noChangeArrowheads="1"/>
          </p:cNvSpPr>
          <p:nvPr>
            <p:ph type="body" sz="half" idx="1"/>
          </p:nvPr>
        </p:nvSpPr>
        <p:spPr>
          <a:xfrm>
            <a:off x="1692275" y="1989138"/>
            <a:ext cx="2663825" cy="792162"/>
          </a:xfrm>
          <a:ln>
            <a:solidFill>
              <a:schemeClr val="tx1"/>
            </a:solidFill>
          </a:ln>
        </p:spPr>
        <p:txBody>
          <a:bodyPr/>
          <a:lstStyle/>
          <a:p>
            <a:pPr marL="342900" indent="-342900">
              <a:lnSpc>
                <a:spcPct val="150000"/>
              </a:lnSpc>
              <a:spcBef>
                <a:spcPct val="20000"/>
              </a:spcBef>
              <a:buClr>
                <a:srgbClr val="000000"/>
              </a:buClr>
              <a:buSzPct val="100000"/>
              <a:buFont typeface="Times New Roman" pitchFamily="18" charset="0"/>
              <a:buNone/>
            </a:pPr>
            <a:r>
              <a:rPr lang="it-IT">
                <a:latin typeface="Times New Roman" pitchFamily="18" charset="0"/>
              </a:rPr>
              <a:t> p V = costante</a:t>
            </a:r>
          </a:p>
        </p:txBody>
      </p:sp>
      <p:graphicFrame>
        <p:nvGraphicFramePr>
          <p:cNvPr id="59396" name="Object 4"/>
          <p:cNvGraphicFramePr>
            <a:graphicFrameLocks noChangeAspect="1"/>
          </p:cNvGraphicFramePr>
          <p:nvPr>
            <p:ph sz="quarter" idx="2"/>
          </p:nvPr>
        </p:nvGraphicFramePr>
        <p:xfrm>
          <a:off x="1320800" y="4011613"/>
          <a:ext cx="4410075" cy="1139825"/>
        </p:xfrm>
        <a:graphic>
          <a:graphicData uri="http://schemas.openxmlformats.org/presentationml/2006/ole">
            <p:oleObj spid="_x0000_s59396" name="Equation" r:id="rId3" imgW="1866600" imgH="482400" progId="Equation.3">
              <p:embed/>
            </p:oleObj>
          </a:graphicData>
        </a:graphic>
      </p:graphicFrame>
      <p:sp>
        <p:nvSpPr>
          <p:cNvPr id="59397" name="Text Box 5"/>
          <p:cNvSpPr txBox="1">
            <a:spLocks noChangeArrowheads="1"/>
          </p:cNvSpPr>
          <p:nvPr/>
        </p:nvSpPr>
        <p:spPr bwMode="auto">
          <a:xfrm>
            <a:off x="5580063" y="2133600"/>
            <a:ext cx="1584325" cy="590550"/>
          </a:xfrm>
          <a:prstGeom prst="rect">
            <a:avLst/>
          </a:prstGeom>
          <a:noFill/>
          <a:ln w="9525">
            <a:noFill/>
            <a:miter lim="800000"/>
            <a:headEnd/>
            <a:tailEnd/>
          </a:ln>
          <a:effectLst/>
        </p:spPr>
        <p:txBody>
          <a:bodyPr>
            <a:spAutoFit/>
          </a:bodyPr>
          <a:lstStyle/>
          <a:p>
            <a:pPr>
              <a:spcBef>
                <a:spcPct val="50000"/>
              </a:spcBef>
            </a:pPr>
            <a:r>
              <a:rPr lang="it-IT" sz="2000" b="1" i="1">
                <a:solidFill>
                  <a:schemeClr val="tx1"/>
                </a:solidFill>
              </a:rPr>
              <a:t>Legge di Boyle</a:t>
            </a:r>
          </a:p>
        </p:txBody>
      </p:sp>
      <p:sp>
        <p:nvSpPr>
          <p:cNvPr id="59398" name="Text Box 6"/>
          <p:cNvSpPr txBox="1">
            <a:spLocks noChangeArrowheads="1"/>
          </p:cNvSpPr>
          <p:nvPr/>
        </p:nvSpPr>
        <p:spPr bwMode="auto">
          <a:xfrm>
            <a:off x="6443663" y="4437063"/>
            <a:ext cx="936625" cy="341312"/>
          </a:xfrm>
          <a:prstGeom prst="rect">
            <a:avLst/>
          </a:prstGeom>
          <a:noFill/>
          <a:ln w="9525">
            <a:noFill/>
            <a:miter lim="800000"/>
            <a:headEnd/>
            <a:tailEnd/>
          </a:ln>
          <a:effectLst/>
        </p:spPr>
        <p:txBody>
          <a:bodyPr>
            <a:spAutoFit/>
          </a:bodyPr>
          <a:lstStyle/>
          <a:p>
            <a:pPr algn="l">
              <a:spcBef>
                <a:spcPct val="50000"/>
              </a:spcBef>
            </a:pPr>
            <a:r>
              <a:rPr lang="it-IT" sz="2000" b="1" i="1">
                <a:solidFill>
                  <a:schemeClr val="tx1"/>
                </a:solidFill>
              </a:rPr>
              <a:t>Lavoro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a:r>
              <a:rPr lang="it-IT"/>
              <a:t>Entropia</a:t>
            </a:r>
            <a:br>
              <a:rPr lang="it-IT"/>
            </a:br>
            <a:r>
              <a:rPr lang="it-IT" sz="2000" i="1"/>
              <a:t>La definizione statistica di Boltzmann</a:t>
            </a:r>
          </a:p>
        </p:txBody>
      </p:sp>
      <p:sp>
        <p:nvSpPr>
          <p:cNvPr id="188419" name="Rectangle 3"/>
          <p:cNvSpPr>
            <a:spLocks noGrp="1" noChangeArrowheads="1"/>
          </p:cNvSpPr>
          <p:nvPr>
            <p:ph type="body" idx="1"/>
          </p:nvPr>
        </p:nvSpPr>
        <p:spPr>
          <a:xfrm>
            <a:off x="611188" y="1844675"/>
            <a:ext cx="8064500" cy="4105275"/>
          </a:xfrm>
        </p:spPr>
        <p:txBody>
          <a:bodyPr/>
          <a:lstStyle/>
          <a:p>
            <a:pPr>
              <a:lnSpc>
                <a:spcPct val="84000"/>
              </a:lnSpc>
            </a:pPr>
            <a:r>
              <a:rPr lang="it-IT" sz="2800"/>
              <a:t>Boltzmann formula una nuova espressione di entropia</a:t>
            </a:r>
          </a:p>
          <a:p>
            <a:pPr algn="ctr">
              <a:lnSpc>
                <a:spcPct val="84000"/>
              </a:lnSpc>
              <a:buFont typeface="Wingdings" pitchFamily="2" charset="2"/>
              <a:buNone/>
            </a:pPr>
            <a:r>
              <a:rPr lang="it-IT" sz="2800" b="1" i="1"/>
              <a:t>S = k ln W</a:t>
            </a:r>
          </a:p>
          <a:p>
            <a:pPr lvl="1">
              <a:lnSpc>
                <a:spcPct val="84000"/>
              </a:lnSpc>
            </a:pPr>
            <a:r>
              <a:rPr lang="it-IT" sz="2400" i="1"/>
              <a:t>k</a:t>
            </a:r>
            <a:r>
              <a:rPr lang="it-IT" sz="2400"/>
              <a:t> è la costante di Boltzmann</a:t>
            </a:r>
          </a:p>
          <a:p>
            <a:pPr lvl="1">
              <a:lnSpc>
                <a:spcPct val="84000"/>
              </a:lnSpc>
            </a:pPr>
            <a:r>
              <a:rPr lang="it-IT" sz="2400" i="1"/>
              <a:t>W</a:t>
            </a:r>
            <a:r>
              <a:rPr lang="it-IT" sz="2400"/>
              <a:t>  la molteplicità dei </a:t>
            </a:r>
            <a:r>
              <a:rPr lang="it-IT" sz="2400" u="sng"/>
              <a:t>microstati</a:t>
            </a:r>
            <a:r>
              <a:rPr lang="it-IT" sz="2400"/>
              <a:t> con cui può essere realizzato un determinato </a:t>
            </a:r>
            <a:r>
              <a:rPr lang="it-IT" sz="2400" i="1"/>
              <a:t>macrostato</a:t>
            </a:r>
          </a:p>
          <a:p>
            <a:pPr>
              <a:lnSpc>
                <a:spcPct val="84000"/>
              </a:lnSpc>
            </a:pPr>
            <a:r>
              <a:rPr lang="it-IT" sz="2600"/>
              <a:t>La concordanza tra la definizione classica dell’entropia e quella statistica può essere mostrata proprio nel caso, precedentemente esaminato, dell’espansione libera di un gas ideale nel vuoto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ctr"/>
            <a:r>
              <a:rPr lang="it-IT"/>
              <a:t>Entropia</a:t>
            </a:r>
            <a:br>
              <a:rPr lang="it-IT"/>
            </a:br>
            <a:r>
              <a:rPr lang="it-IT" sz="2000" i="1"/>
              <a:t>Espansione libera di un gas ideale nel vuoto</a:t>
            </a:r>
          </a:p>
        </p:txBody>
      </p:sp>
      <p:sp>
        <p:nvSpPr>
          <p:cNvPr id="187395" name="Rectangle 3"/>
          <p:cNvSpPr>
            <a:spLocks noGrp="1" noChangeArrowheads="1"/>
          </p:cNvSpPr>
          <p:nvPr>
            <p:ph type="body" idx="1"/>
          </p:nvPr>
        </p:nvSpPr>
        <p:spPr>
          <a:xfrm>
            <a:off x="457200" y="1604963"/>
            <a:ext cx="8218488" cy="3192462"/>
          </a:xfrm>
        </p:spPr>
        <p:txBody>
          <a:bodyPr/>
          <a:lstStyle/>
          <a:p>
            <a:r>
              <a:rPr lang="it-IT"/>
              <a:t>Secondo la termodinamica classica, per calcolare </a:t>
            </a:r>
            <a:r>
              <a:rPr lang="it-IT">
                <a:latin typeface="Symbol" pitchFamily="18" charset="2"/>
              </a:rPr>
              <a:t>D</a:t>
            </a:r>
            <a:r>
              <a:rPr lang="it-IT"/>
              <a:t>S è necessario ricorrere ad una trasformazione reversibile che operi tra lo stesso stato iniziale e finale</a:t>
            </a:r>
          </a:p>
          <a:p>
            <a:r>
              <a:rPr lang="it-IT"/>
              <a:t>Nei gas ideali l’espansione adiabatica nel vuoto è isoterma con V</a:t>
            </a:r>
            <a:r>
              <a:rPr lang="it-IT" baseline="-25000"/>
              <a:t>f</a:t>
            </a:r>
            <a:r>
              <a:rPr lang="it-IT"/>
              <a:t> = 2V</a:t>
            </a:r>
            <a:r>
              <a:rPr lang="it-IT" baseline="-25000"/>
              <a:t>i</a:t>
            </a:r>
          </a:p>
        </p:txBody>
      </p:sp>
      <p:graphicFrame>
        <p:nvGraphicFramePr>
          <p:cNvPr id="187396" name="Object 4"/>
          <p:cNvGraphicFramePr>
            <a:graphicFrameLocks noChangeAspect="1"/>
          </p:cNvGraphicFramePr>
          <p:nvPr/>
        </p:nvGraphicFramePr>
        <p:xfrm>
          <a:off x="2700338" y="5084763"/>
          <a:ext cx="3714750" cy="1079500"/>
        </p:xfrm>
        <a:graphic>
          <a:graphicData uri="http://schemas.openxmlformats.org/presentationml/2006/ole">
            <p:oleObj spid="_x0000_s187396" name="Equation" r:id="rId3" imgW="1485720" imgH="43164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gn="ctr"/>
            <a:r>
              <a:rPr lang="it-IT"/>
              <a:t>Entropia</a:t>
            </a:r>
            <a:br>
              <a:rPr lang="it-IT"/>
            </a:br>
            <a:r>
              <a:rPr lang="it-IT" sz="2000" i="1"/>
              <a:t>Espansione libera di un gas ideale nel vuoto</a:t>
            </a:r>
          </a:p>
        </p:txBody>
      </p:sp>
      <p:sp>
        <p:nvSpPr>
          <p:cNvPr id="208899" name="Rectangle 3"/>
          <p:cNvSpPr>
            <a:spLocks noGrp="1" noChangeArrowheads="1"/>
          </p:cNvSpPr>
          <p:nvPr>
            <p:ph type="body" idx="1"/>
          </p:nvPr>
        </p:nvSpPr>
        <p:spPr>
          <a:xfrm>
            <a:off x="457200" y="1604963"/>
            <a:ext cx="8218488" cy="1824037"/>
          </a:xfrm>
        </p:spPr>
        <p:txBody>
          <a:bodyPr/>
          <a:lstStyle/>
          <a:p>
            <a:r>
              <a:rPr lang="it-IT" sz="2800"/>
              <a:t>Secondo la termodinamica statistica, per ottenere il valore di </a:t>
            </a:r>
            <a:r>
              <a:rPr lang="it-IT" sz="2800">
                <a:latin typeface="Symbol" pitchFamily="18" charset="2"/>
              </a:rPr>
              <a:t>D</a:t>
            </a:r>
            <a:r>
              <a:rPr lang="it-IT" sz="2800"/>
              <a:t>S è necessario calcolare il logaritmo naturale del numero di microstati relativo a ciascun stato termodinamico (macrostato)</a:t>
            </a:r>
          </a:p>
        </p:txBody>
      </p:sp>
      <p:graphicFrame>
        <p:nvGraphicFramePr>
          <p:cNvPr id="208903" name="Object 7"/>
          <p:cNvGraphicFramePr>
            <a:graphicFrameLocks noChangeAspect="1"/>
          </p:cNvGraphicFramePr>
          <p:nvPr/>
        </p:nvGraphicFramePr>
        <p:xfrm>
          <a:off x="1354138" y="3644900"/>
          <a:ext cx="6164262" cy="1019175"/>
        </p:xfrm>
        <a:graphic>
          <a:graphicData uri="http://schemas.openxmlformats.org/presentationml/2006/ole">
            <p:oleObj spid="_x0000_s208903" name="Equation" r:id="rId3" imgW="2603160" imgH="431640" progId="Equation.3">
              <p:embed/>
            </p:oleObj>
          </a:graphicData>
        </a:graphic>
      </p:graphicFrame>
      <p:graphicFrame>
        <p:nvGraphicFramePr>
          <p:cNvPr id="208904" name="Object 8"/>
          <p:cNvGraphicFramePr>
            <a:graphicFrameLocks noChangeAspect="1"/>
          </p:cNvGraphicFramePr>
          <p:nvPr/>
        </p:nvGraphicFramePr>
        <p:xfrm>
          <a:off x="1268413" y="4598988"/>
          <a:ext cx="6492875" cy="1558925"/>
        </p:xfrm>
        <a:graphic>
          <a:graphicData uri="http://schemas.openxmlformats.org/presentationml/2006/ole">
            <p:oleObj spid="_x0000_s208904" name="Equation" r:id="rId4" imgW="2743200" imgH="66024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gn="ctr"/>
            <a:r>
              <a:rPr lang="it-IT"/>
              <a:t>Entropia</a:t>
            </a:r>
            <a:br>
              <a:rPr lang="it-IT"/>
            </a:br>
            <a:r>
              <a:rPr lang="it-IT" sz="2000" i="1"/>
              <a:t>Espansione libera di un gas ideale nel vuoto</a:t>
            </a:r>
          </a:p>
        </p:txBody>
      </p:sp>
      <p:sp>
        <p:nvSpPr>
          <p:cNvPr id="194563" name="Rectangle 3"/>
          <p:cNvSpPr>
            <a:spLocks noGrp="1" noChangeArrowheads="1"/>
          </p:cNvSpPr>
          <p:nvPr>
            <p:ph type="body" idx="1"/>
          </p:nvPr>
        </p:nvSpPr>
        <p:spPr>
          <a:xfrm>
            <a:off x="468313" y="1700213"/>
            <a:ext cx="8223250" cy="1512887"/>
          </a:xfrm>
        </p:spPr>
        <p:txBody>
          <a:bodyPr/>
          <a:lstStyle/>
          <a:p>
            <a:r>
              <a:rPr lang="it-IT" sz="2800"/>
              <a:t>L’espressione di S</a:t>
            </a:r>
            <a:r>
              <a:rPr lang="it-IT" sz="2800" baseline="-25000"/>
              <a:t>f</a:t>
            </a:r>
            <a:r>
              <a:rPr lang="it-IT" sz="2800"/>
              <a:t> = k lnW</a:t>
            </a:r>
            <a:r>
              <a:rPr lang="it-IT" sz="2800" baseline="-25000"/>
              <a:t>f</a:t>
            </a:r>
            <a:r>
              <a:rPr lang="it-IT" sz="2800"/>
              <a:t> può essere semplificata con la formula di Stirling</a:t>
            </a:r>
          </a:p>
          <a:p>
            <a:pPr algn="ctr">
              <a:buFont typeface="Wingdings" pitchFamily="2" charset="2"/>
              <a:buNone/>
            </a:pPr>
            <a:r>
              <a:rPr lang="it-IT" sz="2800" b="1"/>
              <a:t>ln n! </a:t>
            </a:r>
            <a:r>
              <a:rPr lang="it-IT" sz="2800" b="1">
                <a:latin typeface="Symbol" pitchFamily="18" charset="2"/>
              </a:rPr>
              <a:t></a:t>
            </a:r>
            <a:r>
              <a:rPr lang="it-IT" sz="2800" b="1"/>
              <a:t> n (ln n – 1)</a:t>
            </a:r>
          </a:p>
        </p:txBody>
      </p:sp>
      <p:sp>
        <p:nvSpPr>
          <p:cNvPr id="194565"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194569" name="Object 9"/>
          <p:cNvGraphicFramePr>
            <a:graphicFrameLocks noChangeAspect="1"/>
          </p:cNvGraphicFramePr>
          <p:nvPr/>
        </p:nvGraphicFramePr>
        <p:xfrm>
          <a:off x="1476375" y="3644900"/>
          <a:ext cx="5945188" cy="2206625"/>
        </p:xfrm>
        <a:graphic>
          <a:graphicData uri="http://schemas.openxmlformats.org/presentationml/2006/ole">
            <p:oleObj spid="_x0000_s194569" name="Equation" r:id="rId3" imgW="1930320" imgH="93960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ctr"/>
            <a:r>
              <a:rPr lang="it-IT"/>
              <a:t>Entropia</a:t>
            </a:r>
            <a:br>
              <a:rPr lang="it-IT"/>
            </a:br>
            <a:r>
              <a:rPr lang="it-IT" sz="2000" i="1"/>
              <a:t>Espansione libera di un gas ideale nel vuoto</a:t>
            </a:r>
          </a:p>
        </p:txBody>
      </p:sp>
      <p:sp>
        <p:nvSpPr>
          <p:cNvPr id="192517" name="Rectangle 5"/>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t-IT"/>
          </a:p>
        </p:txBody>
      </p:sp>
      <p:sp>
        <p:nvSpPr>
          <p:cNvPr id="192519" name="Rectangle 7"/>
          <p:cNvSpPr>
            <a:spLocks noChangeArrowheads="1"/>
          </p:cNvSpPr>
          <p:nvPr/>
        </p:nvSpPr>
        <p:spPr bwMode="auto">
          <a:xfrm>
            <a:off x="395288" y="3716338"/>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192518" name="Object 6"/>
          <p:cNvGraphicFramePr>
            <a:graphicFrameLocks noChangeAspect="1"/>
          </p:cNvGraphicFramePr>
          <p:nvPr/>
        </p:nvGraphicFramePr>
        <p:xfrm>
          <a:off x="1547813" y="1628775"/>
          <a:ext cx="6337300" cy="4508500"/>
        </p:xfrm>
        <a:graphic>
          <a:graphicData uri="http://schemas.openxmlformats.org/presentationml/2006/ole">
            <p:oleObj spid="_x0000_s192518" name="Equation" r:id="rId3" imgW="2057400" imgH="180324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gn="ctr"/>
            <a:r>
              <a:rPr lang="it-IT"/>
              <a:t>Entropia</a:t>
            </a:r>
            <a:br>
              <a:rPr lang="it-IT"/>
            </a:br>
            <a:r>
              <a:rPr lang="it-IT" sz="2000" i="1"/>
              <a:t>La definizione statistica di Boltzmann</a:t>
            </a:r>
          </a:p>
        </p:txBody>
      </p:sp>
      <p:sp>
        <p:nvSpPr>
          <p:cNvPr id="195587" name="Rectangle 3"/>
          <p:cNvSpPr>
            <a:spLocks noGrp="1" noChangeArrowheads="1"/>
          </p:cNvSpPr>
          <p:nvPr>
            <p:ph type="body" idx="1"/>
          </p:nvPr>
        </p:nvSpPr>
        <p:spPr>
          <a:xfrm>
            <a:off x="539750" y="1700213"/>
            <a:ext cx="8002588" cy="4524375"/>
          </a:xfrm>
        </p:spPr>
        <p:txBody>
          <a:bodyPr/>
          <a:lstStyle/>
          <a:p>
            <a:r>
              <a:rPr lang="it-IT" sz="2800"/>
              <a:t>I due procedimenti danno lo stesso risultato;  altri esempi portano ad una conferma dell’intuizione di Boltzmann</a:t>
            </a:r>
          </a:p>
          <a:p>
            <a:r>
              <a:rPr lang="it-IT" sz="2800"/>
              <a:t>Boltzmann riconduce la termodinamica nel quadro della meccanica svelando il </a:t>
            </a:r>
            <a:r>
              <a:rPr lang="it-IT" sz="2800" i="1"/>
              <a:t>mistero</a:t>
            </a:r>
            <a:r>
              <a:rPr lang="it-IT" sz="2800"/>
              <a:t> della </a:t>
            </a:r>
            <a:r>
              <a:rPr lang="it-IT" sz="2800" i="1"/>
              <a:t>irreversibilità</a:t>
            </a:r>
            <a:r>
              <a:rPr lang="it-IT" sz="2800"/>
              <a:t> dei processi naturali</a:t>
            </a:r>
          </a:p>
          <a:p>
            <a:r>
              <a:rPr lang="it-IT" sz="2800"/>
              <a:t>La formula </a:t>
            </a:r>
            <a:r>
              <a:rPr lang="it-IT" sz="2800" b="1" i="1"/>
              <a:t>S = k ln W</a:t>
            </a:r>
            <a:r>
              <a:rPr lang="it-IT" sz="2800"/>
              <a:t> è stata scritta come epitaffio sulla tomba di Boltzmann (1844 - 1906) nel cimitero di Vienna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ctr"/>
            <a:r>
              <a:rPr lang="it-IT" sz="2400"/>
              <a:t>2</a:t>
            </a:r>
            <a:r>
              <a:rPr lang="it-IT" sz="2400" baseline="30000"/>
              <a:t>a</a:t>
            </a:r>
            <a:r>
              <a:rPr lang="it-IT" sz="2400"/>
              <a:t> legge della Termodinamica</a:t>
            </a:r>
            <a:br>
              <a:rPr lang="it-IT" sz="2400"/>
            </a:br>
            <a:r>
              <a:rPr lang="it-IT" sz="2400"/>
              <a:t>Riflessioni conclusive</a:t>
            </a:r>
          </a:p>
        </p:txBody>
      </p:sp>
      <p:sp>
        <p:nvSpPr>
          <p:cNvPr id="209923" name="Rectangle 3"/>
          <p:cNvSpPr>
            <a:spLocks noGrp="1" noChangeArrowheads="1"/>
          </p:cNvSpPr>
          <p:nvPr>
            <p:ph type="body" idx="1"/>
          </p:nvPr>
        </p:nvSpPr>
        <p:spPr>
          <a:xfrm>
            <a:off x="468313" y="1773238"/>
            <a:ext cx="8223250" cy="4129087"/>
          </a:xfrm>
        </p:spPr>
        <p:txBody>
          <a:bodyPr/>
          <a:lstStyle/>
          <a:p>
            <a:pPr>
              <a:lnSpc>
                <a:spcPct val="84000"/>
              </a:lnSpc>
            </a:pPr>
            <a:r>
              <a:rPr lang="it-IT" sz="2800"/>
              <a:t>La 2</a:t>
            </a:r>
            <a:r>
              <a:rPr lang="it-IT" sz="2800" baseline="30000"/>
              <a:t>a</a:t>
            </a:r>
            <a:r>
              <a:rPr lang="it-IT" sz="2800"/>
              <a:t> legge della Termodinamica può essere enunciata in diversi modi:</a:t>
            </a:r>
          </a:p>
          <a:p>
            <a:pPr lvl="1">
              <a:lnSpc>
                <a:spcPct val="84000"/>
              </a:lnSpc>
            </a:pPr>
            <a:r>
              <a:rPr lang="it-IT" sz="2400"/>
              <a:t>non si può realizzare una trasformazione ciclica che assorbe calore da una sola sorgente per trasformarla integralmente lavoro  (enunciato di Kelvin)</a:t>
            </a:r>
          </a:p>
          <a:p>
            <a:pPr lvl="1">
              <a:lnSpc>
                <a:spcPct val="84000"/>
              </a:lnSpc>
            </a:pPr>
            <a:r>
              <a:rPr lang="it-IT" sz="2400"/>
              <a:t>non si può realizzare una trasformazione termodinamica in cui l'unico effetto sia il passaggio di calore da un corpo più freddo ad uno più caldo (enunciato di Clausius)</a:t>
            </a:r>
          </a:p>
          <a:p>
            <a:pPr lvl="1">
              <a:lnSpc>
                <a:spcPct val="84000"/>
              </a:lnSpc>
            </a:pPr>
            <a:r>
              <a:rPr lang="it-IT" sz="2400"/>
              <a:t>l'entropia dell'universo è in continuo aumento (enunciato del Verwandlung, in tedesco "trasformazione", il primo nome dato all'entropia)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ctr"/>
            <a:r>
              <a:rPr lang="it-IT" dirty="0"/>
              <a:t>2</a:t>
            </a:r>
            <a:r>
              <a:rPr lang="it-IT" baseline="30000" dirty="0"/>
              <a:t>a</a:t>
            </a:r>
            <a:r>
              <a:rPr lang="it-IT" dirty="0"/>
              <a:t> legge della Termodinamica</a:t>
            </a:r>
            <a:br>
              <a:rPr lang="it-IT" dirty="0"/>
            </a:br>
            <a:r>
              <a:rPr lang="it-IT" sz="2000" i="1" dirty="0"/>
              <a:t>Riflessioni </a:t>
            </a:r>
            <a:r>
              <a:rPr lang="it-IT" sz="2000" i="1" dirty="0" err="1"/>
              <a:t>quasi-filosofiche</a:t>
            </a:r>
            <a:endParaRPr lang="it-IT" sz="2000" i="1" dirty="0"/>
          </a:p>
        </p:txBody>
      </p:sp>
      <p:sp>
        <p:nvSpPr>
          <p:cNvPr id="220163" name="Rectangle 3"/>
          <p:cNvSpPr>
            <a:spLocks noGrp="1" noChangeArrowheads="1"/>
          </p:cNvSpPr>
          <p:nvPr>
            <p:ph type="body" idx="1"/>
          </p:nvPr>
        </p:nvSpPr>
        <p:spPr>
          <a:xfrm>
            <a:off x="684213" y="1773238"/>
            <a:ext cx="7991475" cy="4464050"/>
          </a:xfrm>
        </p:spPr>
        <p:txBody>
          <a:bodyPr/>
          <a:lstStyle/>
          <a:p>
            <a:pPr algn="ctr">
              <a:lnSpc>
                <a:spcPct val="84000"/>
              </a:lnSpc>
              <a:buFont typeface="Wingdings" pitchFamily="2" charset="2"/>
              <a:buNone/>
            </a:pPr>
            <a:r>
              <a:rPr lang="it-IT" sz="2400" b="1"/>
              <a:t>La </a:t>
            </a:r>
            <a:r>
              <a:rPr lang="it-IT" sz="2400" b="1" i="1"/>
              <a:t>morte termica</a:t>
            </a:r>
            <a:r>
              <a:rPr lang="it-IT" sz="2400" b="1"/>
              <a:t> dell'Universo</a:t>
            </a:r>
          </a:p>
          <a:p>
            <a:pPr>
              <a:lnSpc>
                <a:spcPct val="84000"/>
              </a:lnSpc>
            </a:pPr>
            <a:r>
              <a:rPr lang="it-IT" sz="2400"/>
              <a:t>Nell'Universo, in quanto </a:t>
            </a:r>
            <a:r>
              <a:rPr lang="it-IT" sz="2400" i="1"/>
              <a:t>sistema isolato</a:t>
            </a:r>
            <a:r>
              <a:rPr lang="it-IT" sz="2400"/>
              <a:t>, l’entropia (quindi il disordine e il caos) tende ad aumentare fino a raggiungere uno stato di massima entropia in cui non ci sarà più energia libera per sostenere il movimento</a:t>
            </a:r>
          </a:p>
          <a:p>
            <a:pPr>
              <a:lnSpc>
                <a:spcPct val="84000"/>
              </a:lnSpc>
            </a:pPr>
            <a:r>
              <a:rPr lang="it-IT" sz="2400"/>
              <a:t>La </a:t>
            </a:r>
            <a:r>
              <a:rPr lang="it-IT" sz="2400" i="1"/>
              <a:t>cosmologia inflazionaria</a:t>
            </a:r>
            <a:r>
              <a:rPr lang="it-IT" sz="2400"/>
              <a:t> inverte la nozione di morte termica, suggerendo che l'universo primordiale fosse già in equilibrio termodinamico, quindi in uno stato simile alla morte termica prima dall'espansione cosmica. In un universo in espansione, il valore massimo di entropia cresce più velocemente del valore di entropia dell'Universo, portandolo sempre più lontano da uno stato di equilibrio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it-IT"/>
              <a:t>2</a:t>
            </a:r>
            <a:r>
              <a:rPr lang="it-IT" baseline="30000"/>
              <a:t>a</a:t>
            </a:r>
            <a:r>
              <a:rPr lang="it-IT"/>
              <a:t> legge della Termodinamica</a:t>
            </a:r>
            <a:br>
              <a:rPr lang="it-IT"/>
            </a:br>
            <a:r>
              <a:rPr lang="it-IT" sz="2000" i="1"/>
              <a:t>Riflessioni quasi-filosofiche</a:t>
            </a:r>
          </a:p>
        </p:txBody>
      </p:sp>
      <p:sp>
        <p:nvSpPr>
          <p:cNvPr id="210947" name="Rectangle 3"/>
          <p:cNvSpPr>
            <a:spLocks noGrp="1" noChangeArrowheads="1"/>
          </p:cNvSpPr>
          <p:nvPr>
            <p:ph type="body" idx="1"/>
          </p:nvPr>
        </p:nvSpPr>
        <p:spPr>
          <a:xfrm>
            <a:off x="611188" y="1484313"/>
            <a:ext cx="7991475" cy="4679950"/>
          </a:xfrm>
        </p:spPr>
        <p:txBody>
          <a:bodyPr/>
          <a:lstStyle/>
          <a:p>
            <a:pPr algn="ctr">
              <a:lnSpc>
                <a:spcPct val="84000"/>
              </a:lnSpc>
              <a:buFont typeface="Wingdings" pitchFamily="2" charset="2"/>
              <a:buNone/>
            </a:pPr>
            <a:r>
              <a:rPr lang="it-IT" sz="2400" b="1" i="1"/>
              <a:t>La freccia del tempo</a:t>
            </a:r>
          </a:p>
          <a:p>
            <a:pPr>
              <a:lnSpc>
                <a:spcPct val="84000"/>
              </a:lnSpc>
            </a:pPr>
            <a:r>
              <a:rPr lang="it-IT" sz="2400"/>
              <a:t>A </a:t>
            </a:r>
            <a:r>
              <a:rPr lang="it-IT" sz="2400" i="1"/>
              <a:t>livello microscopico</a:t>
            </a:r>
            <a:r>
              <a:rPr lang="it-IT" sz="2400"/>
              <a:t> quasi tutti i processi fisici sono simmetrici rispetto al tempo, cioè le equazioni usate per descriverli hanno la stessa forma se la direzione del tempo è invertita</a:t>
            </a:r>
          </a:p>
          <a:p>
            <a:pPr>
              <a:lnSpc>
                <a:spcPct val="84000"/>
              </a:lnSpc>
            </a:pPr>
            <a:r>
              <a:rPr lang="it-IT" sz="2400"/>
              <a:t>A </a:t>
            </a:r>
            <a:r>
              <a:rPr lang="it-IT" sz="2400" i="1"/>
              <a:t>livello macroscopico</a:t>
            </a:r>
            <a:r>
              <a:rPr lang="it-IT" sz="2400"/>
              <a:t>, al contrario, si osserva che alcuni processi fisici sono </a:t>
            </a:r>
            <a:r>
              <a:rPr lang="it-IT" sz="2400" i="1"/>
              <a:t>asimmetrici</a:t>
            </a:r>
            <a:r>
              <a:rPr lang="it-IT" sz="2400"/>
              <a:t> rispetto al tempo, esiste quindi una direzione obbligata nell’evoluzione dei fenomeni naturali. Questo, per la seconda legge della termodinamica è dovuto all’aumento di entropia che caratterizza i sistemi isolati e secondo Boltzmann all’aumento del grado di disordine</a:t>
            </a:r>
          </a:p>
          <a:p>
            <a:pPr>
              <a:lnSpc>
                <a:spcPct val="84000"/>
              </a:lnSpc>
            </a:pPr>
            <a:r>
              <a:rPr lang="it-IT" sz="2400"/>
              <a:t>L'entropia quindi può essere usata per indicare la </a:t>
            </a:r>
            <a:r>
              <a:rPr lang="it-IT" sz="2400" i="1"/>
              <a:t>direzione verso cui si muove il tempo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0" y="5867400"/>
            <a:ext cx="6248400" cy="366713"/>
          </a:xfrm>
          <a:prstGeom prst="rect">
            <a:avLst/>
          </a:prstGeom>
          <a:noFill/>
          <a:ln w="9525">
            <a:noFill/>
            <a:miter lim="800000"/>
            <a:headEnd/>
            <a:tailEnd/>
          </a:ln>
        </p:spPr>
        <p:txBody>
          <a:bodyPr lIns="92075" tIns="46038" rIns="92075" bIns="46038">
            <a:spAutoFit/>
          </a:bodyPr>
          <a:lstStyle/>
          <a:p>
            <a:pPr algn="ctr" eaLnBrk="1" hangingPunct="1">
              <a:lnSpc>
                <a:spcPct val="100000"/>
              </a:lnSpc>
              <a:spcBef>
                <a:spcPct val="50000"/>
              </a:spcBef>
              <a:buClrTx/>
              <a:buSzTx/>
              <a:buFontTx/>
              <a:buNone/>
            </a:pPr>
            <a:r>
              <a:rPr lang="it-IT" sz="1800" dirty="0">
                <a:solidFill>
                  <a:srgbClr val="333399"/>
                </a:solidFill>
                <a:latin typeface="Arial" charset="0"/>
              </a:rPr>
              <a:t>Antonio Dal Borgo  -  Liceo “E. Torricelli”  -  Faenza (Ra)</a:t>
            </a:r>
          </a:p>
        </p:txBody>
      </p:sp>
      <p:sp>
        <p:nvSpPr>
          <p:cNvPr id="7" name="Rectangle 2"/>
          <p:cNvSpPr>
            <a:spLocks noGrp="1" noChangeArrowheads="1"/>
          </p:cNvSpPr>
          <p:nvPr>
            <p:ph type="ctrTitle"/>
          </p:nvPr>
        </p:nvSpPr>
        <p:spPr>
          <a:xfrm>
            <a:off x="857224" y="2643182"/>
            <a:ext cx="7672414" cy="957268"/>
          </a:xfrm>
        </p:spPr>
        <p:txBody>
          <a:bodyPr/>
          <a:lstStyle/>
          <a:p>
            <a:pPr algn="ctr"/>
            <a:r>
              <a:rPr lang="en-GB" sz="4400" dirty="0" err="1" smtClean="0"/>
              <a:t>Entalpia</a:t>
            </a:r>
            <a:r>
              <a:rPr lang="en-GB" sz="4400" dirty="0" smtClean="0"/>
              <a:t> </a:t>
            </a:r>
            <a:r>
              <a:rPr lang="en-GB" sz="4400" dirty="0" err="1"/>
              <a:t>ed</a:t>
            </a:r>
            <a:r>
              <a:rPr lang="en-GB" sz="4400" dirty="0"/>
              <a:t> </a:t>
            </a:r>
            <a:r>
              <a:rPr lang="en-GB" sz="4400" dirty="0" err="1"/>
              <a:t>Energia</a:t>
            </a:r>
            <a:r>
              <a:rPr lang="en-GB" sz="4400" dirty="0"/>
              <a:t> </a:t>
            </a:r>
            <a:r>
              <a:rPr lang="en-GB" sz="4400" dirty="0" err="1"/>
              <a:t>libera</a:t>
            </a:r>
            <a:endParaRPr lang="en-GB" sz="4400" dirty="0"/>
          </a:p>
        </p:txBody>
      </p:sp>
      <p:sp>
        <p:nvSpPr>
          <p:cNvPr id="8" name="Rectangle 2"/>
          <p:cNvSpPr txBox="1">
            <a:spLocks noChangeArrowheads="1"/>
          </p:cNvSpPr>
          <p:nvPr/>
        </p:nvSpPr>
        <p:spPr bwMode="auto">
          <a:xfrm>
            <a:off x="1403350" y="260350"/>
            <a:ext cx="7318375" cy="9715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marL="0" marR="0" lvl="0" indent="0" algn="ctr" defTabSz="449263" rtl="0" eaLnBrk="1" fontAlgn="base" latinLnBrk="0" hangingPunct="1">
              <a:lnSpc>
                <a:spcPct val="104000"/>
              </a:lnSpc>
              <a:spcBef>
                <a:spcPct val="0"/>
              </a:spcBef>
              <a:spcAft>
                <a:spcPct val="0"/>
              </a:spcAft>
              <a:buClr>
                <a:srgbClr val="333399"/>
              </a:buClr>
              <a:buSzPct val="100000"/>
              <a:buFont typeface="Tahoma" pitchFamily="34" charset="0"/>
              <a:buNone/>
              <a:tabLst/>
              <a:defRPr/>
            </a:pPr>
            <a:r>
              <a:rPr kumimoji="0" lang="it-IT" sz="2800" b="1" i="0" u="none" strike="noStrike" kern="0" cap="none" spc="0" normalizeH="0" baseline="0" noProof="0" dirty="0" smtClean="0">
                <a:ln>
                  <a:noFill/>
                </a:ln>
                <a:solidFill>
                  <a:srgbClr val="333399"/>
                </a:solidFill>
                <a:effectLst/>
                <a:uLnTx/>
                <a:uFillTx/>
                <a:latin typeface="+mj-lt"/>
                <a:ea typeface="+mj-ea"/>
                <a:cs typeface="+mj-cs"/>
              </a:rPr>
              <a:t>Termodinamica</a:t>
            </a:r>
            <a:br>
              <a:rPr kumimoji="0" lang="it-IT" sz="2800" b="1" i="0" u="none" strike="noStrike" kern="0" cap="none" spc="0" normalizeH="0" baseline="0" noProof="0" dirty="0" smtClean="0">
                <a:ln>
                  <a:noFill/>
                </a:ln>
                <a:solidFill>
                  <a:srgbClr val="333399"/>
                </a:solidFill>
                <a:effectLst/>
                <a:uLnTx/>
                <a:uFillTx/>
                <a:latin typeface="+mj-lt"/>
                <a:ea typeface="+mj-ea"/>
                <a:cs typeface="+mj-cs"/>
              </a:rPr>
            </a:br>
            <a:r>
              <a:rPr lang="it-IT" sz="2000" b="1" i="1" kern="0" dirty="0">
                <a:solidFill>
                  <a:srgbClr val="333399"/>
                </a:solidFill>
                <a:latin typeface="+mj-lt"/>
                <a:ea typeface="+mj-ea"/>
                <a:cs typeface="+mj-cs"/>
              </a:rPr>
              <a:t>A</a:t>
            </a:r>
            <a:r>
              <a:rPr kumimoji="0" lang="it-IT" sz="2000" b="1" i="1" u="none" strike="noStrike" kern="0" cap="none" spc="0" normalizeH="0" baseline="0" noProof="0" dirty="0" err="1" smtClean="0">
                <a:ln>
                  <a:noFill/>
                </a:ln>
                <a:solidFill>
                  <a:srgbClr val="333399"/>
                </a:solidFill>
                <a:effectLst/>
                <a:uLnTx/>
                <a:uFillTx/>
                <a:latin typeface="+mj-lt"/>
                <a:ea typeface="+mj-ea"/>
                <a:cs typeface="+mj-cs"/>
              </a:rPr>
              <a:t>ltre</a:t>
            </a:r>
            <a:r>
              <a:rPr kumimoji="0" lang="it-IT" sz="2000" b="1" i="1" u="none" strike="noStrike" kern="0" cap="none" spc="0" normalizeH="0" baseline="0" noProof="0" dirty="0" smtClean="0">
                <a:ln>
                  <a:noFill/>
                </a:ln>
                <a:solidFill>
                  <a:srgbClr val="333399"/>
                </a:solidFill>
                <a:effectLst/>
                <a:uLnTx/>
                <a:uFillTx/>
                <a:latin typeface="+mj-lt"/>
                <a:ea typeface="+mj-ea"/>
                <a:cs typeface="+mj-cs"/>
              </a:rPr>
              <a:t> funzioni di stato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it-IT"/>
              <a:t>Trasformazioni adiabatiche (reversibili)</a:t>
            </a:r>
            <a:br>
              <a:rPr lang="it-IT"/>
            </a:br>
            <a:r>
              <a:rPr lang="it-IT" sz="2000" i="1"/>
              <a:t>Gas ideali</a:t>
            </a:r>
          </a:p>
        </p:txBody>
      </p:sp>
      <p:sp>
        <p:nvSpPr>
          <p:cNvPr id="58371" name="Rectangle 3"/>
          <p:cNvSpPr>
            <a:spLocks noGrp="1" noChangeArrowheads="1"/>
          </p:cNvSpPr>
          <p:nvPr>
            <p:ph type="body" sz="half" idx="1"/>
          </p:nvPr>
        </p:nvSpPr>
        <p:spPr>
          <a:xfrm>
            <a:off x="1476375" y="1700213"/>
            <a:ext cx="4035425" cy="2544762"/>
          </a:xfrm>
          <a:ln>
            <a:solidFill>
              <a:schemeClr val="tx1"/>
            </a:solidFill>
          </a:ln>
        </p:spPr>
        <p:txBody>
          <a:bodyPr/>
          <a:lstStyle/>
          <a:p>
            <a:pPr marL="342900" indent="-342900">
              <a:lnSpc>
                <a:spcPct val="150000"/>
              </a:lnSpc>
              <a:spcBef>
                <a:spcPct val="20000"/>
              </a:spcBef>
              <a:buClr>
                <a:srgbClr val="000000"/>
              </a:buClr>
              <a:buSzPct val="100000"/>
              <a:buFont typeface="Times New Roman" pitchFamily="18" charset="0"/>
              <a:buChar char="•"/>
            </a:pPr>
            <a:r>
              <a:rPr lang="it-IT">
                <a:latin typeface="Times New Roman" pitchFamily="18" charset="0"/>
              </a:rPr>
              <a:t>p V</a:t>
            </a:r>
            <a:r>
              <a:rPr lang="it-IT" baseline="30000">
                <a:latin typeface="Symbol" pitchFamily="18" charset="2"/>
              </a:rPr>
              <a:t>g</a:t>
            </a:r>
            <a:r>
              <a:rPr lang="it-IT">
                <a:latin typeface="Times New Roman" pitchFamily="18" charset="0"/>
              </a:rPr>
              <a:t> = costante</a:t>
            </a:r>
          </a:p>
          <a:p>
            <a:pPr marL="342900" indent="-342900">
              <a:lnSpc>
                <a:spcPct val="150000"/>
              </a:lnSpc>
              <a:spcBef>
                <a:spcPct val="20000"/>
              </a:spcBef>
              <a:buClr>
                <a:srgbClr val="000000"/>
              </a:buClr>
              <a:buSzPct val="100000"/>
              <a:buFont typeface="Times New Roman" pitchFamily="18" charset="0"/>
              <a:buChar char="•"/>
            </a:pPr>
            <a:r>
              <a:rPr lang="it-IT">
                <a:latin typeface="Times New Roman" pitchFamily="18" charset="0"/>
              </a:rPr>
              <a:t>T V</a:t>
            </a:r>
            <a:r>
              <a:rPr lang="it-IT" baseline="30000">
                <a:latin typeface="Symbol" pitchFamily="18" charset="2"/>
              </a:rPr>
              <a:t>g-1</a:t>
            </a:r>
            <a:r>
              <a:rPr lang="it-IT">
                <a:latin typeface="Times New Roman" pitchFamily="18" charset="0"/>
              </a:rPr>
              <a:t> = costante</a:t>
            </a:r>
          </a:p>
          <a:p>
            <a:pPr marL="342900" indent="-342900">
              <a:lnSpc>
                <a:spcPct val="150000"/>
              </a:lnSpc>
              <a:spcBef>
                <a:spcPct val="20000"/>
              </a:spcBef>
              <a:buClr>
                <a:srgbClr val="000000"/>
              </a:buClr>
              <a:buSzPct val="100000"/>
              <a:buFont typeface="Times New Roman" pitchFamily="18" charset="0"/>
              <a:buChar char="•"/>
            </a:pPr>
            <a:r>
              <a:rPr lang="it-IT">
                <a:latin typeface="Times New Roman" pitchFamily="18" charset="0"/>
              </a:rPr>
              <a:t>T p</a:t>
            </a:r>
            <a:r>
              <a:rPr lang="it-IT" baseline="30000">
                <a:latin typeface="Symbol" pitchFamily="18" charset="2"/>
              </a:rPr>
              <a:t>(1-g)/g</a:t>
            </a:r>
            <a:r>
              <a:rPr lang="it-IT">
                <a:latin typeface="Times New Roman" pitchFamily="18" charset="0"/>
              </a:rPr>
              <a:t> = costante</a:t>
            </a:r>
          </a:p>
        </p:txBody>
      </p:sp>
      <p:graphicFrame>
        <p:nvGraphicFramePr>
          <p:cNvPr id="58372" name="Object 4"/>
          <p:cNvGraphicFramePr>
            <a:graphicFrameLocks noChangeAspect="1"/>
          </p:cNvGraphicFramePr>
          <p:nvPr>
            <p:ph sz="quarter" idx="2"/>
          </p:nvPr>
        </p:nvGraphicFramePr>
        <p:xfrm>
          <a:off x="2484438" y="4868863"/>
          <a:ext cx="2414587" cy="1111250"/>
        </p:xfrm>
        <a:graphic>
          <a:graphicData uri="http://schemas.openxmlformats.org/presentationml/2006/ole">
            <p:oleObj spid="_x0000_s58372" name="Equation" r:id="rId3" imgW="1079280" imgH="469800" progId="Equation.3">
              <p:embed/>
            </p:oleObj>
          </a:graphicData>
        </a:graphic>
      </p:graphicFrame>
      <p:sp>
        <p:nvSpPr>
          <p:cNvPr id="58377" name="Text Box 9"/>
          <p:cNvSpPr txBox="1">
            <a:spLocks noChangeArrowheads="1"/>
          </p:cNvSpPr>
          <p:nvPr/>
        </p:nvSpPr>
        <p:spPr bwMode="auto">
          <a:xfrm>
            <a:off x="6156325" y="2636838"/>
            <a:ext cx="1584325" cy="590550"/>
          </a:xfrm>
          <a:prstGeom prst="rect">
            <a:avLst/>
          </a:prstGeom>
          <a:noFill/>
          <a:ln w="9525">
            <a:noFill/>
            <a:miter lim="800000"/>
            <a:headEnd/>
            <a:tailEnd/>
          </a:ln>
          <a:effectLst/>
        </p:spPr>
        <p:txBody>
          <a:bodyPr>
            <a:spAutoFit/>
          </a:bodyPr>
          <a:lstStyle/>
          <a:p>
            <a:pPr>
              <a:spcBef>
                <a:spcPct val="50000"/>
              </a:spcBef>
            </a:pPr>
            <a:r>
              <a:rPr lang="it-IT" sz="2000" b="1" i="1">
                <a:solidFill>
                  <a:schemeClr val="tx1"/>
                </a:solidFill>
              </a:rPr>
              <a:t>Equazioni di Poisson</a:t>
            </a:r>
          </a:p>
        </p:txBody>
      </p:sp>
      <p:sp>
        <p:nvSpPr>
          <p:cNvPr id="58378" name="Text Box 10"/>
          <p:cNvSpPr txBox="1">
            <a:spLocks noChangeArrowheads="1"/>
          </p:cNvSpPr>
          <p:nvPr/>
        </p:nvSpPr>
        <p:spPr bwMode="auto">
          <a:xfrm>
            <a:off x="5795963" y="5300663"/>
            <a:ext cx="936625" cy="341312"/>
          </a:xfrm>
          <a:prstGeom prst="rect">
            <a:avLst/>
          </a:prstGeom>
          <a:noFill/>
          <a:ln w="9525">
            <a:noFill/>
            <a:miter lim="800000"/>
            <a:headEnd/>
            <a:tailEnd/>
          </a:ln>
          <a:effectLst/>
        </p:spPr>
        <p:txBody>
          <a:bodyPr>
            <a:spAutoFit/>
          </a:bodyPr>
          <a:lstStyle/>
          <a:p>
            <a:pPr algn="l">
              <a:spcBef>
                <a:spcPct val="50000"/>
              </a:spcBef>
            </a:pPr>
            <a:r>
              <a:rPr lang="it-IT" sz="2000" b="1" i="1">
                <a:solidFill>
                  <a:schemeClr val="tx1"/>
                </a:solidFill>
              </a:rPr>
              <a:t>Lavoro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smtClean="0"/>
              <a:t>Corso di Fisica – 2007/08</a:t>
            </a:r>
          </a:p>
        </p:txBody>
      </p:sp>
      <p:sp>
        <p:nvSpPr>
          <p:cNvPr id="26627" name="Rectangle 4"/>
          <p:cNvSpPr>
            <a:spLocks noChangeArrowheads="1"/>
          </p:cNvSpPr>
          <p:nvPr/>
        </p:nvSpPr>
        <p:spPr bwMode="auto">
          <a:xfrm>
            <a:off x="827088" y="2565400"/>
            <a:ext cx="7345362" cy="863600"/>
          </a:xfrm>
          <a:prstGeom prst="rect">
            <a:avLst/>
          </a:prstGeom>
          <a:noFill/>
          <a:ln w="9525">
            <a:noFill/>
            <a:miter lim="800000"/>
            <a:headEnd/>
            <a:tailEnd/>
          </a:ln>
        </p:spPr>
        <p:txBody>
          <a:bodyPr anchor="b"/>
          <a:lstStyle/>
          <a:p>
            <a:pPr algn="ctr" eaLnBrk="1" hangingPunct="1">
              <a:lnSpc>
                <a:spcPct val="104000"/>
              </a:lnSpc>
              <a:buClr>
                <a:srgbClr val="333399"/>
              </a:buClr>
              <a:buFont typeface="Tahoma" pitchFamily="34" charset="0"/>
              <a:buNone/>
            </a:pPr>
            <a:r>
              <a:rPr lang="it-IT" sz="4800" b="1" dirty="0" smtClean="0">
                <a:solidFill>
                  <a:srgbClr val="333399"/>
                </a:solidFill>
                <a:cs typeface="Times New Roman" pitchFamily="18" charset="0"/>
              </a:rPr>
              <a:t>Seconda legge della Termodinamica</a:t>
            </a:r>
            <a:endParaRPr lang="it-IT" sz="2800" b="1" i="1" dirty="0">
              <a:solidFill>
                <a:srgbClr val="333399"/>
              </a:solidFill>
              <a:cs typeface="Times New Roman" pitchFamily="18" charset="0"/>
            </a:endParaRPr>
          </a:p>
        </p:txBody>
      </p:sp>
      <p:sp>
        <p:nvSpPr>
          <p:cNvPr id="26628" name="Text Box 5"/>
          <p:cNvSpPr txBox="1">
            <a:spLocks noChangeArrowheads="1"/>
          </p:cNvSpPr>
          <p:nvPr/>
        </p:nvSpPr>
        <p:spPr bwMode="auto">
          <a:xfrm>
            <a:off x="2555875" y="4868863"/>
            <a:ext cx="3657600" cy="308419"/>
          </a:xfrm>
          <a:prstGeom prst="rect">
            <a:avLst/>
          </a:prstGeom>
          <a:noFill/>
          <a:ln w="9525">
            <a:noFill/>
            <a:miter lim="800000"/>
            <a:headEnd/>
            <a:tailEnd/>
          </a:ln>
        </p:spPr>
        <p:txBody>
          <a:bodyPr lIns="92075" tIns="46038" rIns="92075" bIns="46038">
            <a:spAutoFit/>
          </a:bodyPr>
          <a:lstStyle/>
          <a:p>
            <a:pPr algn="ctr" eaLnBrk="1" hangingPunct="1">
              <a:lnSpc>
                <a:spcPct val="100000"/>
              </a:lnSpc>
              <a:spcBef>
                <a:spcPct val="50000"/>
              </a:spcBef>
              <a:buClrTx/>
              <a:buSzTx/>
              <a:buFontTx/>
              <a:buNone/>
            </a:pPr>
            <a:r>
              <a:rPr lang="it-IT" sz="1400" dirty="0">
                <a:solidFill>
                  <a:srgbClr val="333399"/>
                </a:solidFill>
              </a:rPr>
              <a:t>Versione </a:t>
            </a:r>
            <a:r>
              <a:rPr lang="it-IT" sz="1400" dirty="0" smtClean="0">
                <a:solidFill>
                  <a:srgbClr val="333399"/>
                </a:solidFill>
              </a:rPr>
              <a:t>1.0 </a:t>
            </a:r>
            <a:r>
              <a:rPr lang="it-IT" sz="1400" dirty="0">
                <a:solidFill>
                  <a:srgbClr val="333399"/>
                </a:solidFill>
              </a:rPr>
              <a:t>– 2007</a:t>
            </a:r>
          </a:p>
        </p:txBody>
      </p:sp>
      <p:sp>
        <p:nvSpPr>
          <p:cNvPr id="26629" name="Text Box 6"/>
          <p:cNvSpPr txBox="1">
            <a:spLocks noChangeArrowheads="1"/>
          </p:cNvSpPr>
          <p:nvPr/>
        </p:nvSpPr>
        <p:spPr bwMode="auto">
          <a:xfrm>
            <a:off x="1524000" y="5867400"/>
            <a:ext cx="6248400" cy="366713"/>
          </a:xfrm>
          <a:prstGeom prst="rect">
            <a:avLst/>
          </a:prstGeom>
          <a:noFill/>
          <a:ln w="9525">
            <a:noFill/>
            <a:miter lim="800000"/>
            <a:headEnd/>
            <a:tailEnd/>
          </a:ln>
        </p:spPr>
        <p:txBody>
          <a:bodyPr lIns="92075" tIns="46038" rIns="92075" bIns="46038">
            <a:spAutoFit/>
          </a:bodyPr>
          <a:lstStyle/>
          <a:p>
            <a:pPr algn="ctr" eaLnBrk="1" hangingPunct="1">
              <a:lnSpc>
                <a:spcPct val="100000"/>
              </a:lnSpc>
              <a:spcBef>
                <a:spcPct val="50000"/>
              </a:spcBef>
              <a:buClrTx/>
              <a:buSzTx/>
              <a:buFontTx/>
              <a:buNone/>
            </a:pPr>
            <a:r>
              <a:rPr lang="it-IT" sz="1800" dirty="0">
                <a:solidFill>
                  <a:srgbClr val="333399"/>
                </a:solidFill>
                <a:latin typeface="Arial" charset="0"/>
              </a:rPr>
              <a:t>Antonio Dal Borgo  -  Liceo “E. Torricelli”  -  Faenza (Ra)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403350" y="260350"/>
            <a:ext cx="6613525" cy="971550"/>
          </a:xfrm>
        </p:spPr>
        <p:txBody>
          <a:bodyPr/>
          <a:lstStyle/>
          <a:p>
            <a:pPr algn="ctr"/>
            <a:r>
              <a:rPr lang="it-IT"/>
              <a:t>Entalpia</a:t>
            </a:r>
            <a:endParaRPr lang="it-IT" i="1"/>
          </a:p>
        </p:txBody>
      </p:sp>
      <p:sp>
        <p:nvSpPr>
          <p:cNvPr id="232451" name="Rectangle 3"/>
          <p:cNvSpPr>
            <a:spLocks noGrp="1" noChangeArrowheads="1"/>
          </p:cNvSpPr>
          <p:nvPr>
            <p:ph type="body" idx="1"/>
          </p:nvPr>
        </p:nvSpPr>
        <p:spPr>
          <a:xfrm>
            <a:off x="684213" y="1773238"/>
            <a:ext cx="7993062" cy="4524375"/>
          </a:xfrm>
        </p:spPr>
        <p:txBody>
          <a:bodyPr/>
          <a:lstStyle/>
          <a:p>
            <a:r>
              <a:rPr lang="it-IT" sz="2800"/>
              <a:t>Generalmente indicata con H, è una funzione di stato che esprime la quantità di energia che un sistema termodinamico può scambiare con l'ambiente (dal greco enthálpein, riscaldare)</a:t>
            </a:r>
          </a:p>
          <a:p>
            <a:r>
              <a:rPr lang="it-IT" sz="2800"/>
              <a:t>È definita dalla somma dell'energia interna e del prodotto tra volume e pressione di un sistema</a:t>
            </a:r>
          </a:p>
          <a:p>
            <a:pPr algn="ctr">
              <a:buFont typeface="Wingdings" pitchFamily="2" charset="2"/>
              <a:buNone/>
            </a:pPr>
            <a:r>
              <a:rPr lang="it-IT" sz="2800" b="1"/>
              <a:t>H = E</a:t>
            </a:r>
            <a:r>
              <a:rPr lang="it-IT" sz="2800" b="1" baseline="-25000"/>
              <a:t>int</a:t>
            </a:r>
            <a:r>
              <a:rPr lang="it-IT" sz="2800" b="1"/>
              <a:t> + pV</a:t>
            </a:r>
          </a:p>
          <a:p>
            <a:r>
              <a:rPr lang="it-IT" sz="2800"/>
              <a:t>È una grandezza termodinamica estensiva</a:t>
            </a:r>
          </a:p>
          <a:p>
            <a:r>
              <a:rPr lang="it-IT" sz="2800"/>
              <a:t>L’unità di misura (SI) è il joule J</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403350" y="260350"/>
            <a:ext cx="6613525" cy="971550"/>
          </a:xfrm>
        </p:spPr>
        <p:txBody>
          <a:bodyPr/>
          <a:lstStyle/>
          <a:p>
            <a:pPr algn="ctr"/>
            <a:r>
              <a:rPr lang="it-IT"/>
              <a:t>Entalpia</a:t>
            </a:r>
            <a:endParaRPr lang="it-IT" i="1"/>
          </a:p>
        </p:txBody>
      </p:sp>
      <p:sp>
        <p:nvSpPr>
          <p:cNvPr id="284675" name="Rectangle 3"/>
          <p:cNvSpPr>
            <a:spLocks noGrp="1" noChangeArrowheads="1"/>
          </p:cNvSpPr>
          <p:nvPr>
            <p:ph type="body" idx="1"/>
          </p:nvPr>
        </p:nvSpPr>
        <p:spPr>
          <a:xfrm>
            <a:off x="684213" y="1773238"/>
            <a:ext cx="7993062" cy="4524375"/>
          </a:xfrm>
        </p:spPr>
        <p:txBody>
          <a:bodyPr/>
          <a:lstStyle/>
          <a:p>
            <a:pPr>
              <a:lnSpc>
                <a:spcPct val="84000"/>
              </a:lnSpc>
            </a:pPr>
            <a:r>
              <a:rPr lang="it-IT" sz="2800"/>
              <a:t>Generalmente indicata con </a:t>
            </a:r>
            <a:r>
              <a:rPr lang="it-IT" sz="2800" b="1"/>
              <a:t>H</a:t>
            </a:r>
            <a:r>
              <a:rPr lang="it-IT" sz="2800"/>
              <a:t>, è una funzione di stato che esprime la quantità di energia che un sistema termodinamico può scambiare con l'ambiente</a:t>
            </a:r>
          </a:p>
          <a:p>
            <a:pPr>
              <a:lnSpc>
                <a:spcPct val="84000"/>
              </a:lnSpc>
            </a:pPr>
            <a:r>
              <a:rPr lang="it-IT" sz="2800"/>
              <a:t>È definita dalla somma dell'energia interna e del prodotto tra volume e pressione di un sistema</a:t>
            </a:r>
          </a:p>
          <a:p>
            <a:pPr algn="ctr">
              <a:lnSpc>
                <a:spcPct val="84000"/>
              </a:lnSpc>
              <a:buFont typeface="Wingdings" pitchFamily="2" charset="2"/>
              <a:buNone/>
            </a:pPr>
            <a:r>
              <a:rPr lang="it-IT" sz="2800" b="1"/>
              <a:t>H = E</a:t>
            </a:r>
            <a:r>
              <a:rPr lang="it-IT" sz="2800" b="1" baseline="-25000"/>
              <a:t>int</a:t>
            </a:r>
            <a:r>
              <a:rPr lang="it-IT" sz="2800" b="1"/>
              <a:t> + pV</a:t>
            </a:r>
          </a:p>
          <a:p>
            <a:pPr>
              <a:lnSpc>
                <a:spcPct val="84000"/>
              </a:lnSpc>
            </a:pPr>
            <a:r>
              <a:rPr lang="it-IT" sz="2800"/>
              <a:t>È utilizzata soprattutto nelle trasformazioni </a:t>
            </a:r>
            <a:r>
              <a:rPr lang="it-IT" sz="2800" u="sng"/>
              <a:t>isobare</a:t>
            </a:r>
            <a:r>
              <a:rPr lang="it-IT" sz="2800"/>
              <a:t>, molto frequenti in chimica, nelle quali la variazione di entapia ΔH è uguale al calore Q scambiato dal sistema con l’ambiente esterno</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403350" y="260350"/>
            <a:ext cx="6613525" cy="971550"/>
          </a:xfrm>
        </p:spPr>
        <p:txBody>
          <a:bodyPr/>
          <a:lstStyle/>
          <a:p>
            <a:pPr algn="ctr"/>
            <a:r>
              <a:rPr lang="it-IT"/>
              <a:t>Entalpia</a:t>
            </a:r>
            <a:endParaRPr lang="it-IT" i="1"/>
          </a:p>
        </p:txBody>
      </p:sp>
      <p:sp>
        <p:nvSpPr>
          <p:cNvPr id="276483" name="Rectangle 3"/>
          <p:cNvSpPr>
            <a:spLocks noGrp="1" noChangeArrowheads="1"/>
          </p:cNvSpPr>
          <p:nvPr>
            <p:ph type="body" idx="1"/>
          </p:nvPr>
        </p:nvSpPr>
        <p:spPr>
          <a:xfrm>
            <a:off x="684213" y="1773238"/>
            <a:ext cx="7993062" cy="4524375"/>
          </a:xfrm>
        </p:spPr>
        <p:txBody>
          <a:bodyPr/>
          <a:lstStyle/>
          <a:p>
            <a:r>
              <a:rPr lang="it-IT" sz="2800"/>
              <a:t>Nelle reazioni a </a:t>
            </a:r>
            <a:r>
              <a:rPr lang="it-IT" sz="2800" u="sng"/>
              <a:t>pressione costante</a:t>
            </a:r>
            <a:r>
              <a:rPr lang="it-IT" sz="2800"/>
              <a:t>, frequenti in chimica, la variazione di entalpia ΔH diventa</a:t>
            </a:r>
          </a:p>
          <a:p>
            <a:pPr algn="ctr">
              <a:buFont typeface="Wingdings" pitchFamily="2" charset="2"/>
              <a:buNone/>
            </a:pPr>
            <a:r>
              <a:rPr lang="it-IT" sz="2800"/>
              <a:t>ΔH = ΔE</a:t>
            </a:r>
            <a:r>
              <a:rPr lang="it-IT" sz="2800" baseline="-25000"/>
              <a:t>int</a:t>
            </a:r>
            <a:r>
              <a:rPr lang="it-IT" sz="2800"/>
              <a:t> + pΔV</a:t>
            </a:r>
          </a:p>
          <a:p>
            <a:pPr algn="ctr">
              <a:buFont typeface="Wingdings" pitchFamily="2" charset="2"/>
              <a:buNone/>
            </a:pPr>
            <a:r>
              <a:rPr lang="it-IT" sz="2800"/>
              <a:t>per la prima legge della termodinamica:</a:t>
            </a:r>
          </a:p>
          <a:p>
            <a:pPr algn="ctr">
              <a:buFont typeface="Wingdings" pitchFamily="2" charset="2"/>
              <a:buNone/>
            </a:pPr>
            <a:r>
              <a:rPr lang="it-IT" sz="2800"/>
              <a:t>ΔE</a:t>
            </a:r>
            <a:r>
              <a:rPr lang="it-IT" sz="2800" baseline="-25000"/>
              <a:t>int</a:t>
            </a:r>
            <a:r>
              <a:rPr lang="it-IT" sz="2800"/>
              <a:t> + pΔV = ΔE</a:t>
            </a:r>
            <a:r>
              <a:rPr lang="it-IT" sz="2800" baseline="-25000"/>
              <a:t>int</a:t>
            </a:r>
            <a:r>
              <a:rPr lang="it-IT" sz="2800"/>
              <a:t> + L = Q</a:t>
            </a:r>
          </a:p>
          <a:p>
            <a:pPr algn="ctr">
              <a:buFont typeface="Wingdings" pitchFamily="2" charset="2"/>
              <a:buNone/>
            </a:pPr>
            <a:r>
              <a:rPr lang="it-IT" sz="2800"/>
              <a:t>ΔH = Q</a:t>
            </a:r>
          </a:p>
          <a:p>
            <a:r>
              <a:rPr lang="it-IT" sz="2800"/>
              <a:t>Il calore, nelle trasformazioni </a:t>
            </a:r>
            <a:r>
              <a:rPr lang="it-IT" sz="2800" u="sng"/>
              <a:t>isobare</a:t>
            </a:r>
            <a:r>
              <a:rPr lang="it-IT" sz="2800"/>
              <a:t>, può essere calcolato tramite una funzione  di stato</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403350" y="260350"/>
            <a:ext cx="6613525" cy="971550"/>
          </a:xfrm>
        </p:spPr>
        <p:txBody>
          <a:bodyPr/>
          <a:lstStyle/>
          <a:p>
            <a:pPr algn="ctr"/>
            <a:r>
              <a:rPr lang="it-IT"/>
              <a:t>Entalpia</a:t>
            </a:r>
            <a:br>
              <a:rPr lang="it-IT"/>
            </a:br>
            <a:r>
              <a:rPr lang="it-IT"/>
              <a:t>nei gas ideali</a:t>
            </a:r>
            <a:endParaRPr lang="it-IT" i="1"/>
          </a:p>
        </p:txBody>
      </p:sp>
      <p:sp>
        <p:nvSpPr>
          <p:cNvPr id="286723" name="Rectangle 3"/>
          <p:cNvSpPr>
            <a:spLocks noGrp="1" noChangeArrowheads="1"/>
          </p:cNvSpPr>
          <p:nvPr>
            <p:ph type="body" idx="1"/>
          </p:nvPr>
        </p:nvSpPr>
        <p:spPr>
          <a:xfrm>
            <a:off x="684213" y="1773238"/>
            <a:ext cx="7993062" cy="4524375"/>
          </a:xfrm>
        </p:spPr>
        <p:txBody>
          <a:bodyPr/>
          <a:lstStyle/>
          <a:p>
            <a:r>
              <a:rPr lang="it-IT"/>
              <a:t>Nei gas ideali</a:t>
            </a:r>
          </a:p>
          <a:p>
            <a:pPr algn="ctr">
              <a:buFont typeface="Wingdings" pitchFamily="2" charset="2"/>
              <a:buNone/>
            </a:pPr>
            <a:r>
              <a:rPr lang="it-IT"/>
              <a:t>H = E</a:t>
            </a:r>
            <a:r>
              <a:rPr lang="it-IT" baseline="-25000"/>
              <a:t>int</a:t>
            </a:r>
            <a:r>
              <a:rPr lang="it-IT"/>
              <a:t> + pV</a:t>
            </a:r>
          </a:p>
          <a:p>
            <a:pPr algn="ctr">
              <a:buFont typeface="Wingdings" pitchFamily="2" charset="2"/>
              <a:buNone/>
            </a:pPr>
            <a:r>
              <a:rPr lang="it-IT"/>
              <a:t>E</a:t>
            </a:r>
            <a:r>
              <a:rPr lang="it-IT" baseline="-25000"/>
              <a:t>int</a:t>
            </a:r>
            <a:r>
              <a:rPr lang="it-IT"/>
              <a:t> = f/2 nRT</a:t>
            </a:r>
          </a:p>
          <a:p>
            <a:pPr algn="ctr">
              <a:buFont typeface="Wingdings" pitchFamily="2" charset="2"/>
              <a:buNone/>
            </a:pPr>
            <a:r>
              <a:rPr lang="it-IT"/>
              <a:t>pV = nRT</a:t>
            </a:r>
          </a:p>
          <a:p>
            <a:pPr algn="ctr">
              <a:buFont typeface="Wingdings" pitchFamily="2" charset="2"/>
              <a:buNone/>
            </a:pPr>
            <a:r>
              <a:rPr lang="it-IT"/>
              <a:t>H = f/2 nRT + nRT = (f/2 + 1) nRT </a:t>
            </a:r>
          </a:p>
          <a:p>
            <a:r>
              <a:rPr lang="it-IT"/>
              <a:t>Nei gas ideali, l’entalpia è funzione (proporzionale) solo della temperatura</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lgn="ctr"/>
            <a:r>
              <a:rPr lang="it-IT"/>
              <a:t>Energia libera</a:t>
            </a:r>
          </a:p>
        </p:txBody>
      </p:sp>
      <p:sp>
        <p:nvSpPr>
          <p:cNvPr id="288771" name="Rectangle 3"/>
          <p:cNvSpPr>
            <a:spLocks noGrp="1" noChangeArrowheads="1"/>
          </p:cNvSpPr>
          <p:nvPr>
            <p:ph type="body" idx="1"/>
          </p:nvPr>
        </p:nvSpPr>
        <p:spPr/>
        <p:txBody>
          <a:bodyPr/>
          <a:lstStyle/>
          <a:p>
            <a:r>
              <a:rPr lang="it-IT" sz="2400"/>
              <a:t>Il lavoro che il sistema termodinamico può compiere sull'ambiente. È funzione delle variabili di stato e della concentrazione della specie chimica</a:t>
            </a:r>
          </a:p>
          <a:p>
            <a:r>
              <a:rPr lang="it-IT" sz="2400"/>
              <a:t>Due funzioni di stato termodinamiche:</a:t>
            </a:r>
          </a:p>
          <a:p>
            <a:pPr lvl="1"/>
            <a:r>
              <a:rPr lang="it-IT" sz="2400"/>
              <a:t>l'energia libera di Gibbs</a:t>
            </a:r>
          </a:p>
          <a:p>
            <a:pPr lvl="1"/>
            <a:r>
              <a:rPr lang="it-IT" sz="2400"/>
              <a:t>l'energia libera di Helmholtz</a:t>
            </a:r>
          </a:p>
          <a:p>
            <a:r>
              <a:rPr lang="it-IT" sz="2400"/>
              <a:t>In una reazione chimica o in una transizione di fase:</a:t>
            </a:r>
          </a:p>
          <a:p>
            <a:pPr lvl="1"/>
            <a:r>
              <a:rPr lang="it-IT" sz="2400"/>
              <a:t>l'entropia tende ad aumentare</a:t>
            </a:r>
          </a:p>
          <a:p>
            <a:pPr lvl="1"/>
            <a:r>
              <a:rPr lang="it-IT" sz="2400"/>
              <a:t>l'energia libera tende a diminuire raggiungendo un minimo (stato di equilibrio)</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403350" y="260350"/>
            <a:ext cx="6613525" cy="971550"/>
          </a:xfrm>
        </p:spPr>
        <p:txBody>
          <a:bodyPr/>
          <a:lstStyle/>
          <a:p>
            <a:pPr algn="ctr"/>
            <a:r>
              <a:rPr lang="it-IT"/>
              <a:t>Energia libera di Gibbs</a:t>
            </a:r>
            <a:endParaRPr lang="it-IT" i="1"/>
          </a:p>
        </p:txBody>
      </p:sp>
      <p:sp>
        <p:nvSpPr>
          <p:cNvPr id="289795" name="Rectangle 3"/>
          <p:cNvSpPr>
            <a:spLocks noGrp="1" noChangeArrowheads="1"/>
          </p:cNvSpPr>
          <p:nvPr>
            <p:ph type="body" idx="1"/>
          </p:nvPr>
        </p:nvSpPr>
        <p:spPr>
          <a:xfrm>
            <a:off x="684213" y="1773238"/>
            <a:ext cx="7993062" cy="4524375"/>
          </a:xfrm>
        </p:spPr>
        <p:txBody>
          <a:bodyPr/>
          <a:lstStyle/>
          <a:p>
            <a:pPr>
              <a:lnSpc>
                <a:spcPct val="94000"/>
              </a:lnSpc>
            </a:pPr>
            <a:r>
              <a:rPr lang="it-IT" sz="2600"/>
              <a:t>È una funzione di stato, particolarmente utilizzata in termochimica nelle trasformazioni a </a:t>
            </a:r>
            <a:r>
              <a:rPr lang="it-IT" sz="2600" u="sng"/>
              <a:t>temperatura e pressione costante</a:t>
            </a:r>
            <a:r>
              <a:rPr lang="it-IT" sz="2600"/>
              <a:t>, per determinare se una reazione chimica può avvenire spontaneamente</a:t>
            </a:r>
          </a:p>
          <a:p>
            <a:pPr>
              <a:lnSpc>
                <a:spcPct val="94000"/>
              </a:lnSpc>
            </a:pPr>
            <a:r>
              <a:rPr lang="it-IT" sz="2600"/>
              <a:t>Generalmente indicata con la lettera </a:t>
            </a:r>
            <a:r>
              <a:rPr lang="it-IT" sz="2600" b="1"/>
              <a:t>G</a:t>
            </a:r>
            <a:r>
              <a:rPr lang="it-IT" sz="2600"/>
              <a:t>, è definita dalla differenza tra l’entalpia H e il prodotto tra la temperatura e l’entropia di un sistema</a:t>
            </a:r>
          </a:p>
          <a:p>
            <a:pPr algn="ctr">
              <a:lnSpc>
                <a:spcPct val="94000"/>
              </a:lnSpc>
              <a:buFont typeface="Wingdings" pitchFamily="2" charset="2"/>
              <a:buNone/>
            </a:pPr>
            <a:r>
              <a:rPr lang="it-IT" sz="2600" b="1"/>
              <a:t>G = H - TS</a:t>
            </a:r>
          </a:p>
          <a:p>
            <a:pPr>
              <a:lnSpc>
                <a:spcPct val="94000"/>
              </a:lnSpc>
            </a:pPr>
            <a:r>
              <a:rPr lang="it-IT" sz="2600"/>
              <a:t>L’unità di misura (SI) è il joule J</a:t>
            </a:r>
          </a:p>
          <a:p>
            <a:pPr>
              <a:lnSpc>
                <a:spcPct val="94000"/>
              </a:lnSpc>
            </a:pPr>
            <a:r>
              <a:rPr lang="it-IT" sz="2600"/>
              <a:t>Anche </a:t>
            </a:r>
            <a:r>
              <a:rPr lang="it-IT" sz="2600" i="1"/>
              <a:t>energia di Gibbs</a:t>
            </a:r>
            <a:r>
              <a:rPr lang="it-IT" sz="2600"/>
              <a:t> o </a:t>
            </a:r>
            <a:r>
              <a:rPr lang="it-IT" sz="2600" i="1"/>
              <a:t>funzione di Gibbs</a:t>
            </a:r>
            <a:r>
              <a:rPr lang="it-IT" sz="2600"/>
              <a:t> </a:t>
            </a:r>
            <a:r>
              <a:rPr lang="en-US" sz="2600"/>
              <a:t>(IUPAC)</a:t>
            </a:r>
            <a:endParaRPr lang="it-IT" sz="260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403350" y="260350"/>
            <a:ext cx="6613525" cy="971550"/>
          </a:xfrm>
        </p:spPr>
        <p:txBody>
          <a:bodyPr/>
          <a:lstStyle/>
          <a:p>
            <a:pPr algn="ctr"/>
            <a:r>
              <a:rPr lang="it-IT"/>
              <a:t>Energia libera di Gibbs</a:t>
            </a:r>
          </a:p>
        </p:txBody>
      </p:sp>
      <p:sp>
        <p:nvSpPr>
          <p:cNvPr id="293891" name="Rectangle 3"/>
          <p:cNvSpPr>
            <a:spLocks noGrp="1" noChangeArrowheads="1"/>
          </p:cNvSpPr>
          <p:nvPr>
            <p:ph type="body" idx="1"/>
          </p:nvPr>
        </p:nvSpPr>
        <p:spPr>
          <a:xfrm>
            <a:off x="684213" y="1773238"/>
            <a:ext cx="7993062" cy="4524375"/>
          </a:xfrm>
        </p:spPr>
        <p:txBody>
          <a:bodyPr/>
          <a:lstStyle/>
          <a:p>
            <a:r>
              <a:rPr lang="it-IT" sz="2800"/>
              <a:t>Dalla relazione di Clausius per la seconda legge della termodinamica (trasformazioni isoterme):</a:t>
            </a:r>
          </a:p>
          <a:p>
            <a:pPr algn="ctr">
              <a:buFont typeface="Wingdings" pitchFamily="2" charset="2"/>
              <a:buNone/>
            </a:pPr>
            <a:r>
              <a:rPr lang="it-IT" sz="2800"/>
              <a:t>Q </a:t>
            </a:r>
            <a:r>
              <a:rPr lang="it-IT" sz="2800">
                <a:sym typeface="Symbol" pitchFamily="18" charset="2"/>
              </a:rPr>
              <a:t> T</a:t>
            </a:r>
            <a:r>
              <a:rPr lang="it-IT" sz="2800"/>
              <a:t>ΔS  da cui segue  ΔS </a:t>
            </a:r>
            <a:r>
              <a:rPr lang="it-IT" sz="2800">
                <a:sym typeface="Symbol" pitchFamily="18" charset="2"/>
              </a:rPr>
              <a:t> Q/T</a:t>
            </a:r>
            <a:endParaRPr lang="it-IT" sz="2800"/>
          </a:p>
          <a:p>
            <a:pPr algn="ctr">
              <a:buFont typeface="Wingdings" pitchFamily="2" charset="2"/>
              <a:buNone/>
            </a:pPr>
            <a:r>
              <a:rPr lang="it-IT" sz="2800"/>
              <a:t>ΔH = Q    nelle trasformazioni isobare</a:t>
            </a:r>
          </a:p>
          <a:p>
            <a:pPr algn="ctr">
              <a:buFont typeface="Wingdings" pitchFamily="2" charset="2"/>
              <a:buNone/>
            </a:pPr>
            <a:r>
              <a:rPr lang="it-IT" sz="2800"/>
              <a:t>Sostituendo ΔH a Q nella disuguaglianza si ha</a:t>
            </a:r>
          </a:p>
          <a:p>
            <a:pPr algn="ctr">
              <a:buFont typeface="Wingdings" pitchFamily="2" charset="2"/>
              <a:buNone/>
            </a:pPr>
            <a:r>
              <a:rPr lang="it-IT" sz="2800"/>
              <a:t>ΔH ≤ TΔS  oppure  ΔH-TΔS ≤ 0</a:t>
            </a:r>
          </a:p>
          <a:p>
            <a:pPr algn="ctr">
              <a:buFont typeface="Wingdings" pitchFamily="2" charset="2"/>
              <a:buNone/>
            </a:pPr>
            <a:r>
              <a:rPr lang="it-IT" sz="2800"/>
              <a:t>Ricordando la definizione di G = H-TS si ottiene</a:t>
            </a:r>
          </a:p>
          <a:p>
            <a:pPr algn="ctr">
              <a:buFont typeface="Wingdings" pitchFamily="2" charset="2"/>
              <a:buNone/>
            </a:pPr>
            <a:r>
              <a:rPr lang="it-IT" sz="2800" b="1"/>
              <a:t>ΔG ≤ 0</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algn="ctr"/>
            <a:r>
              <a:rPr lang="it-IT"/>
              <a:t>Energia libera di Gibbs</a:t>
            </a:r>
          </a:p>
        </p:txBody>
      </p:sp>
      <p:sp>
        <p:nvSpPr>
          <p:cNvPr id="295939" name="Rectangle 3"/>
          <p:cNvSpPr>
            <a:spLocks noGrp="1" noChangeArrowheads="1"/>
          </p:cNvSpPr>
          <p:nvPr>
            <p:ph type="body" idx="1"/>
          </p:nvPr>
        </p:nvSpPr>
        <p:spPr>
          <a:xfrm>
            <a:off x="468313" y="1700213"/>
            <a:ext cx="8218487" cy="4679950"/>
          </a:xfrm>
        </p:spPr>
        <p:txBody>
          <a:bodyPr/>
          <a:lstStyle/>
          <a:p>
            <a:r>
              <a:rPr lang="it-IT" sz="2800"/>
              <a:t>In un sistema isolato, a temperatura e pressione costanti, l'energia libera di Gibbs</a:t>
            </a:r>
          </a:p>
          <a:p>
            <a:pPr lvl="1"/>
            <a:r>
              <a:rPr lang="it-IT" sz="2400"/>
              <a:t>diminuisce nelle trasformazioni </a:t>
            </a:r>
            <a:r>
              <a:rPr lang="it-IT" sz="2400" u="sng"/>
              <a:t>irreversibili</a:t>
            </a:r>
            <a:r>
              <a:rPr lang="it-IT" sz="2400"/>
              <a:t>:</a:t>
            </a:r>
            <a:br>
              <a:rPr lang="it-IT" sz="2400"/>
            </a:br>
            <a:r>
              <a:rPr lang="it-IT" sz="2400"/>
              <a:t>ΔG &lt; 0</a:t>
            </a:r>
          </a:p>
          <a:p>
            <a:pPr lvl="1"/>
            <a:r>
              <a:rPr lang="it-IT" sz="2400"/>
              <a:t>Non varia nelle trasformazioni </a:t>
            </a:r>
            <a:r>
              <a:rPr lang="it-IT" sz="2400" u="sng"/>
              <a:t>reversibili</a:t>
            </a:r>
            <a:r>
              <a:rPr lang="it-IT" sz="2400"/>
              <a:t>:</a:t>
            </a:r>
            <a:br>
              <a:rPr lang="it-IT" sz="2400"/>
            </a:br>
            <a:r>
              <a:rPr lang="it-IT" sz="2400"/>
              <a:t>ΔG = 0</a:t>
            </a:r>
          </a:p>
          <a:p>
            <a:r>
              <a:rPr lang="it-IT" sz="2800"/>
              <a:t>Le trasformazioni chimiche di laboratorio, a temperatura e pressione costante, raggiungono l’equilibrio quando l’energia libera raggiunge il valore minimo</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403350" y="260350"/>
            <a:ext cx="6613525" cy="971550"/>
          </a:xfrm>
        </p:spPr>
        <p:txBody>
          <a:bodyPr/>
          <a:lstStyle/>
          <a:p>
            <a:pPr algn="ctr"/>
            <a:r>
              <a:rPr lang="it-IT"/>
              <a:t>Energia libera di Helmholtz</a:t>
            </a:r>
          </a:p>
        </p:txBody>
      </p:sp>
      <p:sp>
        <p:nvSpPr>
          <p:cNvPr id="296963" name="Rectangle 3"/>
          <p:cNvSpPr>
            <a:spLocks noGrp="1" noChangeArrowheads="1"/>
          </p:cNvSpPr>
          <p:nvPr>
            <p:ph type="body" idx="1"/>
          </p:nvPr>
        </p:nvSpPr>
        <p:spPr>
          <a:xfrm>
            <a:off x="684213" y="1628775"/>
            <a:ext cx="7993062" cy="4524375"/>
          </a:xfrm>
        </p:spPr>
        <p:txBody>
          <a:bodyPr/>
          <a:lstStyle/>
          <a:p>
            <a:pPr>
              <a:lnSpc>
                <a:spcPct val="94000"/>
              </a:lnSpc>
            </a:pPr>
            <a:r>
              <a:rPr lang="it-IT" sz="2600"/>
              <a:t>È una funzione di stato, particolarmente utilizzata in termochimica nelle trasformazioni a </a:t>
            </a:r>
            <a:r>
              <a:rPr lang="it-IT" sz="2600" u="sng"/>
              <a:t>temperatura e volume costante</a:t>
            </a:r>
            <a:r>
              <a:rPr lang="it-IT" sz="2600"/>
              <a:t>, per determinare se una reazione chimica può avvenire spontaneamente</a:t>
            </a:r>
          </a:p>
          <a:p>
            <a:pPr>
              <a:lnSpc>
                <a:spcPct val="94000"/>
              </a:lnSpc>
            </a:pPr>
            <a:r>
              <a:rPr lang="it-IT" sz="2600"/>
              <a:t>Generalmente indicata con la lettera </a:t>
            </a:r>
            <a:r>
              <a:rPr lang="it-IT" sz="2600" b="1"/>
              <a:t>F</a:t>
            </a:r>
            <a:r>
              <a:rPr lang="it-IT" sz="2600"/>
              <a:t> in fisica, </a:t>
            </a:r>
            <a:r>
              <a:rPr lang="it-IT" sz="2600" b="1"/>
              <a:t>A</a:t>
            </a:r>
            <a:r>
              <a:rPr lang="it-IT" sz="2600"/>
              <a:t> in chimica (dal tedesco Arbeit, lavoro), è definita come differenza tra l’energia interna E</a:t>
            </a:r>
            <a:r>
              <a:rPr lang="it-IT" sz="2600" baseline="-25000"/>
              <a:t>int</a:t>
            </a:r>
            <a:r>
              <a:rPr lang="it-IT" sz="2600"/>
              <a:t> e il prodotto tra la temperatura e l’entropia di un sistema</a:t>
            </a:r>
          </a:p>
          <a:p>
            <a:pPr algn="ctr">
              <a:lnSpc>
                <a:spcPct val="94000"/>
              </a:lnSpc>
              <a:buFont typeface="Wingdings" pitchFamily="2" charset="2"/>
              <a:buNone/>
            </a:pPr>
            <a:r>
              <a:rPr lang="it-IT" sz="2600" b="1"/>
              <a:t>F = E</a:t>
            </a:r>
            <a:r>
              <a:rPr lang="it-IT" sz="2600" b="1" baseline="-25000"/>
              <a:t>int</a:t>
            </a:r>
            <a:r>
              <a:rPr lang="it-IT" sz="2600" b="1"/>
              <a:t> - TS</a:t>
            </a:r>
          </a:p>
          <a:p>
            <a:pPr>
              <a:lnSpc>
                <a:spcPct val="94000"/>
              </a:lnSpc>
            </a:pPr>
            <a:r>
              <a:rPr lang="it-IT" sz="2600"/>
              <a:t>L’unità di misura (SI) è il joule J</a:t>
            </a:r>
          </a:p>
          <a:p>
            <a:pPr>
              <a:lnSpc>
                <a:spcPct val="94000"/>
              </a:lnSpc>
            </a:pPr>
            <a:r>
              <a:rPr lang="it-IT" sz="2600"/>
              <a:t>Anche </a:t>
            </a:r>
            <a:r>
              <a:rPr lang="it-IT" sz="2600" i="1"/>
              <a:t>energia di Helmholtz</a:t>
            </a:r>
            <a:r>
              <a:rPr lang="it-IT" sz="2600"/>
              <a:t> o </a:t>
            </a:r>
            <a:r>
              <a:rPr lang="it-IT" sz="2600" i="1"/>
              <a:t>funzione di Helmholtz</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03350" y="260350"/>
            <a:ext cx="6613525" cy="971550"/>
          </a:xfrm>
        </p:spPr>
        <p:txBody>
          <a:bodyPr/>
          <a:lstStyle/>
          <a:p>
            <a:pPr algn="ctr"/>
            <a:r>
              <a:rPr lang="it-IT"/>
              <a:t>Dalla 1</a:t>
            </a:r>
            <a:r>
              <a:rPr lang="it-IT" baseline="30000"/>
              <a:t>a</a:t>
            </a:r>
            <a:r>
              <a:rPr lang="it-IT"/>
              <a:t> alla 2</a:t>
            </a:r>
            <a:r>
              <a:rPr lang="it-IT" baseline="30000"/>
              <a:t>a</a:t>
            </a:r>
            <a:r>
              <a:rPr lang="it-IT"/>
              <a:t> legge della Termodinamica</a:t>
            </a:r>
            <a:endParaRPr lang="it-IT" i="1"/>
          </a:p>
        </p:txBody>
      </p:sp>
      <p:sp>
        <p:nvSpPr>
          <p:cNvPr id="49155" name="Rectangle 3"/>
          <p:cNvSpPr>
            <a:spLocks noGrp="1" noChangeArrowheads="1"/>
          </p:cNvSpPr>
          <p:nvPr>
            <p:ph type="body" idx="1"/>
          </p:nvPr>
        </p:nvSpPr>
        <p:spPr>
          <a:xfrm>
            <a:off x="468313" y="1773238"/>
            <a:ext cx="8223250" cy="4524375"/>
          </a:xfrm>
        </p:spPr>
        <p:txBody>
          <a:bodyPr/>
          <a:lstStyle/>
          <a:p>
            <a:r>
              <a:rPr lang="it-IT"/>
              <a:t>La 1</a:t>
            </a:r>
            <a:r>
              <a:rPr lang="it-IT" baseline="30000"/>
              <a:t>a</a:t>
            </a:r>
            <a:r>
              <a:rPr lang="it-IT"/>
              <a:t> legge della termodinamica si occupa solo del bilancio energetico delle trasfor-mazioni senza tenere conto del modo con cui queste sono effettuate</a:t>
            </a:r>
          </a:p>
          <a:p>
            <a:r>
              <a:rPr lang="it-IT"/>
              <a:t>Si osserva che non tutte le trasformazioni energetiche e chimiche sono ammesse</a:t>
            </a:r>
          </a:p>
          <a:p>
            <a:r>
              <a:rPr lang="it-IT"/>
              <a:t>Alcune forme di energia sono di migliore qualità (exergia)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403350" y="260350"/>
            <a:ext cx="6613525" cy="971550"/>
          </a:xfrm>
        </p:spPr>
        <p:txBody>
          <a:bodyPr/>
          <a:lstStyle/>
          <a:p>
            <a:pPr algn="ctr"/>
            <a:r>
              <a:rPr lang="it-IT"/>
              <a:t>Energia libera di Helmholtz</a:t>
            </a:r>
          </a:p>
        </p:txBody>
      </p:sp>
      <p:sp>
        <p:nvSpPr>
          <p:cNvPr id="299011" name="Rectangle 3"/>
          <p:cNvSpPr>
            <a:spLocks noGrp="1" noChangeArrowheads="1"/>
          </p:cNvSpPr>
          <p:nvPr>
            <p:ph type="body" idx="1"/>
          </p:nvPr>
        </p:nvSpPr>
        <p:spPr>
          <a:xfrm>
            <a:off x="684213" y="1773238"/>
            <a:ext cx="7993062" cy="4524375"/>
          </a:xfrm>
        </p:spPr>
        <p:txBody>
          <a:bodyPr/>
          <a:lstStyle/>
          <a:p>
            <a:r>
              <a:rPr lang="it-IT" sz="2800"/>
              <a:t>Dalla relazione di Clausius per la seconda legge della termodinamica (trasformazioni isoterme):</a:t>
            </a:r>
          </a:p>
          <a:p>
            <a:pPr algn="ctr">
              <a:buFont typeface="Wingdings" pitchFamily="2" charset="2"/>
              <a:buNone/>
            </a:pPr>
            <a:r>
              <a:rPr lang="it-IT" sz="2800"/>
              <a:t>Q </a:t>
            </a:r>
            <a:r>
              <a:rPr lang="it-IT" sz="2800">
                <a:sym typeface="Symbol" pitchFamily="18" charset="2"/>
              </a:rPr>
              <a:t> T</a:t>
            </a:r>
            <a:r>
              <a:rPr lang="it-IT" sz="2800"/>
              <a:t>ΔS  da cui segue  ΔS </a:t>
            </a:r>
            <a:r>
              <a:rPr lang="it-IT" sz="2800">
                <a:sym typeface="Symbol" pitchFamily="18" charset="2"/>
              </a:rPr>
              <a:t> Q/T</a:t>
            </a:r>
            <a:endParaRPr lang="it-IT" sz="2800"/>
          </a:p>
          <a:p>
            <a:pPr algn="ctr">
              <a:buFont typeface="Wingdings" pitchFamily="2" charset="2"/>
              <a:buNone/>
            </a:pPr>
            <a:r>
              <a:rPr lang="it-IT" sz="2800"/>
              <a:t>ΔE</a:t>
            </a:r>
            <a:r>
              <a:rPr lang="it-IT" sz="2800" baseline="-25000"/>
              <a:t>int</a:t>
            </a:r>
            <a:r>
              <a:rPr lang="it-IT" sz="2800"/>
              <a:t> = Q  nelle trasformazioni isocore (L=0)</a:t>
            </a:r>
          </a:p>
          <a:p>
            <a:pPr algn="ctr">
              <a:buFont typeface="Wingdings" pitchFamily="2" charset="2"/>
              <a:buNone/>
            </a:pPr>
            <a:r>
              <a:rPr lang="it-IT" sz="2800"/>
              <a:t>Sostituendo ΔE</a:t>
            </a:r>
            <a:r>
              <a:rPr lang="it-IT" sz="2800" baseline="-25000"/>
              <a:t>int</a:t>
            </a:r>
            <a:r>
              <a:rPr lang="it-IT" sz="2800"/>
              <a:t> a Q nella disuguaglianza si ha</a:t>
            </a:r>
          </a:p>
          <a:p>
            <a:pPr algn="ctr">
              <a:buFont typeface="Wingdings" pitchFamily="2" charset="2"/>
              <a:buNone/>
            </a:pPr>
            <a:r>
              <a:rPr lang="it-IT" sz="2800"/>
              <a:t>ΔE</a:t>
            </a:r>
            <a:r>
              <a:rPr lang="it-IT" sz="2800" baseline="-25000"/>
              <a:t>int</a:t>
            </a:r>
            <a:r>
              <a:rPr lang="it-IT" sz="2800"/>
              <a:t> ≤ TΔS  oppure ΔE</a:t>
            </a:r>
            <a:r>
              <a:rPr lang="it-IT" sz="2800" baseline="-25000"/>
              <a:t>int</a:t>
            </a:r>
            <a:r>
              <a:rPr lang="it-IT" sz="2800"/>
              <a:t>-TΔS ≤ 0</a:t>
            </a:r>
          </a:p>
          <a:p>
            <a:pPr algn="ctr">
              <a:buFont typeface="Wingdings" pitchFamily="2" charset="2"/>
              <a:buNone/>
            </a:pPr>
            <a:r>
              <a:rPr lang="it-IT" sz="2800"/>
              <a:t>Ricordando la definizione di F = E</a:t>
            </a:r>
            <a:r>
              <a:rPr lang="it-IT" sz="2800" baseline="-25000"/>
              <a:t>int</a:t>
            </a:r>
            <a:r>
              <a:rPr lang="it-IT" sz="2800"/>
              <a:t>-TS si ottiene</a:t>
            </a:r>
          </a:p>
          <a:p>
            <a:pPr algn="ctr">
              <a:buFont typeface="Wingdings" pitchFamily="2" charset="2"/>
              <a:buNone/>
            </a:pPr>
            <a:r>
              <a:rPr lang="it-IT" sz="2800" b="1"/>
              <a:t>ΔF ≤ 0</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algn="ctr"/>
            <a:r>
              <a:rPr lang="it-IT"/>
              <a:t>Energia libera di Helmholtz</a:t>
            </a:r>
          </a:p>
        </p:txBody>
      </p:sp>
      <p:sp>
        <p:nvSpPr>
          <p:cNvPr id="301059" name="Rectangle 3"/>
          <p:cNvSpPr>
            <a:spLocks noGrp="1" noChangeArrowheads="1"/>
          </p:cNvSpPr>
          <p:nvPr>
            <p:ph type="body" idx="1"/>
          </p:nvPr>
        </p:nvSpPr>
        <p:spPr>
          <a:xfrm>
            <a:off x="539750" y="1484313"/>
            <a:ext cx="8137525" cy="4897437"/>
          </a:xfrm>
        </p:spPr>
        <p:txBody>
          <a:bodyPr/>
          <a:lstStyle/>
          <a:p>
            <a:r>
              <a:rPr lang="it-IT" sz="2800"/>
              <a:t>In un sistema isolato, a </a:t>
            </a:r>
            <a:r>
              <a:rPr lang="it-IT" sz="2800" u="sng"/>
              <a:t>temperatura e volume costanti</a:t>
            </a:r>
            <a:r>
              <a:rPr lang="it-IT" sz="2800"/>
              <a:t>, l'energia libera di Helmholtz</a:t>
            </a:r>
          </a:p>
          <a:p>
            <a:pPr lvl="1"/>
            <a:r>
              <a:rPr lang="it-IT" sz="2400"/>
              <a:t>diminuisce nelle trasformazioni </a:t>
            </a:r>
            <a:r>
              <a:rPr lang="it-IT" sz="2400" u="sng"/>
              <a:t>irreversibili</a:t>
            </a:r>
            <a:r>
              <a:rPr lang="it-IT" sz="2400"/>
              <a:t>:</a:t>
            </a:r>
            <a:br>
              <a:rPr lang="it-IT" sz="2400"/>
            </a:br>
            <a:r>
              <a:rPr lang="it-IT" sz="2400"/>
              <a:t>ΔF &lt; 0</a:t>
            </a:r>
          </a:p>
          <a:p>
            <a:pPr lvl="1"/>
            <a:r>
              <a:rPr lang="it-IT" sz="2400"/>
              <a:t>Non varia nelle trasformazioni </a:t>
            </a:r>
            <a:r>
              <a:rPr lang="it-IT" sz="2400" u="sng"/>
              <a:t>reversibili</a:t>
            </a:r>
            <a:r>
              <a:rPr lang="it-IT" sz="2400"/>
              <a:t>:</a:t>
            </a:r>
            <a:br>
              <a:rPr lang="it-IT" sz="2400"/>
            </a:br>
            <a:r>
              <a:rPr lang="it-IT" sz="2400"/>
              <a:t>ΔF = 0</a:t>
            </a:r>
          </a:p>
          <a:p>
            <a:r>
              <a:rPr lang="it-IT" sz="2800"/>
              <a:t>Le trasformazioni chimiche di laboratorio, sono eseguite generalmente a pressione costante piuttosto che a volume costante, per questo motivo questa funzione è meno usata di quella di Gibbs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403350" y="260350"/>
            <a:ext cx="6884988" cy="971550"/>
          </a:xfrm>
        </p:spPr>
        <p:txBody>
          <a:bodyPr/>
          <a:lstStyle/>
          <a:p>
            <a:pPr algn="ctr"/>
            <a:r>
              <a:rPr lang="it-IT" sz="3200"/>
              <a:t>2</a:t>
            </a:r>
            <a:r>
              <a:rPr lang="it-IT" sz="3200" baseline="30000"/>
              <a:t>a</a:t>
            </a:r>
            <a:r>
              <a:rPr lang="it-IT" sz="3200"/>
              <a:t> legge della Termodinamica</a:t>
            </a:r>
            <a:r>
              <a:rPr lang="it-IT" sz="2400"/>
              <a:t/>
            </a:r>
            <a:br>
              <a:rPr lang="it-IT" sz="2400"/>
            </a:br>
            <a:r>
              <a:rPr lang="it-IT" sz="2400" i="1"/>
              <a:t>Enunciati</a:t>
            </a:r>
          </a:p>
        </p:txBody>
      </p:sp>
      <p:sp>
        <p:nvSpPr>
          <p:cNvPr id="93187" name="Rectangle 3"/>
          <p:cNvSpPr>
            <a:spLocks noGrp="1" noChangeArrowheads="1"/>
          </p:cNvSpPr>
          <p:nvPr>
            <p:ph type="body" idx="1"/>
          </p:nvPr>
        </p:nvSpPr>
        <p:spPr>
          <a:xfrm>
            <a:off x="468313" y="1700213"/>
            <a:ext cx="8223250" cy="4524375"/>
          </a:xfrm>
        </p:spPr>
        <p:txBody>
          <a:bodyPr/>
          <a:lstStyle/>
          <a:p>
            <a:r>
              <a:rPr lang="it-IT" sz="2800"/>
              <a:t>Non è possibile realizzare un ciclo di trasforma-zioni che abbia come </a:t>
            </a:r>
            <a:r>
              <a:rPr lang="it-IT" sz="2800" u="sng"/>
              <a:t>unico risultato</a:t>
            </a:r>
            <a:r>
              <a:rPr lang="it-IT" sz="2800"/>
              <a:t> la conver-sione totale in </a:t>
            </a:r>
            <a:r>
              <a:rPr lang="it-IT" sz="2800" b="1" i="1"/>
              <a:t>lavoro</a:t>
            </a:r>
            <a:r>
              <a:rPr lang="it-IT" sz="2800"/>
              <a:t> del </a:t>
            </a:r>
            <a:r>
              <a:rPr lang="it-IT" sz="2800" b="1" i="1"/>
              <a:t>calore</a:t>
            </a:r>
            <a:r>
              <a:rPr lang="it-IT" sz="2800"/>
              <a:t> fornito da </a:t>
            </a:r>
            <a:r>
              <a:rPr lang="it-IT" sz="2800" u="sng"/>
              <a:t>una sola</a:t>
            </a:r>
            <a:r>
              <a:rPr lang="it-IT" sz="2800"/>
              <a:t> sorgente termica (</a:t>
            </a:r>
            <a:r>
              <a:rPr lang="it-IT" sz="2800" i="1"/>
              <a:t>Kelvin</a:t>
            </a:r>
            <a:r>
              <a:rPr lang="it-IT" sz="2800"/>
              <a:t>)</a:t>
            </a:r>
          </a:p>
          <a:p>
            <a:r>
              <a:rPr lang="it-IT" sz="2800"/>
              <a:t>Non  è possibile realizzare una  trasformazione  che abbia come </a:t>
            </a:r>
            <a:r>
              <a:rPr lang="it-IT" sz="2800" u="sng"/>
              <a:t>unico risultato</a:t>
            </a:r>
            <a:r>
              <a:rPr lang="it-IT" sz="2800"/>
              <a:t> il trasferimento di calore da una sorgente termica ad un’altra di temperatura maggiore della prima (</a:t>
            </a:r>
            <a:r>
              <a:rPr lang="it-IT" sz="2800" i="1"/>
              <a:t>Clausius</a:t>
            </a:r>
            <a:r>
              <a:rPr lang="it-IT" sz="2800"/>
              <a:t>).</a:t>
            </a:r>
          </a:p>
          <a:p>
            <a:r>
              <a:rPr lang="it-IT" sz="2800"/>
              <a:t>I due principi sono equivalenti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403350" y="260350"/>
            <a:ext cx="6953250" cy="971550"/>
          </a:xfrm>
        </p:spPr>
        <p:txBody>
          <a:bodyPr/>
          <a:lstStyle/>
          <a:p>
            <a:pPr algn="ctr"/>
            <a:r>
              <a:rPr lang="it-IT" sz="3200"/>
              <a:t>2</a:t>
            </a:r>
            <a:r>
              <a:rPr lang="it-IT" sz="3200" baseline="30000"/>
              <a:t>a</a:t>
            </a:r>
            <a:r>
              <a:rPr lang="it-IT" sz="3200"/>
              <a:t> legge della Termodinamica</a:t>
            </a:r>
            <a:r>
              <a:rPr lang="it-IT" sz="2400"/>
              <a:t/>
            </a:r>
            <a:br>
              <a:rPr lang="it-IT" sz="2400"/>
            </a:br>
            <a:r>
              <a:rPr lang="it-IT" sz="2400" i="1"/>
              <a:t>Trasformazioni impossibili</a:t>
            </a:r>
          </a:p>
        </p:txBody>
      </p:sp>
      <p:pic>
        <p:nvPicPr>
          <p:cNvPr id="133126" name="Picture 6" descr="kelvin"/>
          <p:cNvPicPr>
            <a:picLocks noChangeAspect="1" noChangeArrowheads="1"/>
          </p:cNvPicPr>
          <p:nvPr/>
        </p:nvPicPr>
        <p:blipFill>
          <a:blip r:embed="rId2"/>
          <a:srcRect/>
          <a:stretch>
            <a:fillRect/>
          </a:stretch>
        </p:blipFill>
        <p:spPr bwMode="auto">
          <a:xfrm>
            <a:off x="1692275" y="2565400"/>
            <a:ext cx="2565400" cy="2901950"/>
          </a:xfrm>
          <a:prstGeom prst="rect">
            <a:avLst/>
          </a:prstGeom>
          <a:noFill/>
        </p:spPr>
      </p:pic>
      <p:pic>
        <p:nvPicPr>
          <p:cNvPr id="133127" name="Picture 7" descr="clausius"/>
          <p:cNvPicPr>
            <a:picLocks noChangeAspect="1" noChangeArrowheads="1"/>
          </p:cNvPicPr>
          <p:nvPr/>
        </p:nvPicPr>
        <p:blipFill>
          <a:blip r:embed="rId3"/>
          <a:srcRect/>
          <a:stretch>
            <a:fillRect/>
          </a:stretch>
        </p:blipFill>
        <p:spPr bwMode="auto">
          <a:xfrm>
            <a:off x="6156325" y="2349500"/>
            <a:ext cx="1528763" cy="3011488"/>
          </a:xfrm>
          <a:prstGeom prst="rect">
            <a:avLst/>
          </a:prstGeom>
          <a:noFill/>
        </p:spPr>
      </p:pic>
      <p:sp>
        <p:nvSpPr>
          <p:cNvPr id="133128" name="Text Box 8"/>
          <p:cNvSpPr txBox="1">
            <a:spLocks noChangeArrowheads="1"/>
          </p:cNvSpPr>
          <p:nvPr/>
        </p:nvSpPr>
        <p:spPr bwMode="auto">
          <a:xfrm>
            <a:off x="1547813" y="5876925"/>
            <a:ext cx="2016125" cy="392113"/>
          </a:xfrm>
          <a:prstGeom prst="rect">
            <a:avLst/>
          </a:prstGeom>
          <a:noFill/>
          <a:ln w="9525">
            <a:noFill/>
            <a:miter lim="800000"/>
            <a:headEnd/>
            <a:tailEnd/>
          </a:ln>
          <a:effectLst/>
        </p:spPr>
        <p:txBody>
          <a:bodyPr>
            <a:spAutoFit/>
          </a:bodyPr>
          <a:lstStyle/>
          <a:p>
            <a:pPr>
              <a:spcBef>
                <a:spcPct val="50000"/>
              </a:spcBef>
            </a:pPr>
            <a:r>
              <a:rPr lang="it-IT" i="1">
                <a:solidFill>
                  <a:schemeClr val="tx1"/>
                </a:solidFill>
                <a:latin typeface="Tahoma" pitchFamily="34" charset="0"/>
              </a:rPr>
              <a:t>Kelvin</a:t>
            </a:r>
          </a:p>
        </p:txBody>
      </p:sp>
      <p:sp>
        <p:nvSpPr>
          <p:cNvPr id="133129" name="Text Box 9"/>
          <p:cNvSpPr txBox="1">
            <a:spLocks noChangeArrowheads="1"/>
          </p:cNvSpPr>
          <p:nvPr/>
        </p:nvSpPr>
        <p:spPr bwMode="auto">
          <a:xfrm>
            <a:off x="5867400" y="5805488"/>
            <a:ext cx="2016125" cy="392112"/>
          </a:xfrm>
          <a:prstGeom prst="rect">
            <a:avLst/>
          </a:prstGeom>
          <a:noFill/>
          <a:ln w="9525">
            <a:noFill/>
            <a:miter lim="800000"/>
            <a:headEnd/>
            <a:tailEnd/>
          </a:ln>
          <a:effectLst/>
        </p:spPr>
        <p:txBody>
          <a:bodyPr>
            <a:spAutoFit/>
          </a:bodyPr>
          <a:lstStyle/>
          <a:p>
            <a:pPr>
              <a:spcBef>
                <a:spcPct val="50000"/>
              </a:spcBef>
            </a:pPr>
            <a:r>
              <a:rPr lang="it-IT" i="1">
                <a:solidFill>
                  <a:schemeClr val="tx1"/>
                </a:solidFill>
                <a:latin typeface="Tahoma" pitchFamily="34" charset="0"/>
              </a:rPr>
              <a:t>Clausius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Lucida Sans Unicode"/>
        <a:cs typeface="Lucida Sans Unicode"/>
      </a:majorFont>
      <a:minorFont>
        <a:latin typeface="Tahoma"/>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Lucida Sans Unicode"/>
        <a:cs typeface="Lucida Sans Unicode"/>
      </a:majorFont>
      <a:minorFont>
        <a:latin typeface="Tahoma"/>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Lucida Sans Unicode"/>
        <a:cs typeface="Lucida Sans Unicode"/>
      </a:majorFont>
      <a:minorFont>
        <a:latin typeface="Tahoma"/>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3337</Words>
  <PresentationFormat>Presentazione su schermo (4:3)</PresentationFormat>
  <Paragraphs>384</Paragraphs>
  <Slides>71</Slides>
  <Notes>11</Notes>
  <HiddenSlides>0</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71</vt:i4>
      </vt:variant>
    </vt:vector>
  </HeadingPairs>
  <TitlesOfParts>
    <vt:vector size="75" baseType="lpstr">
      <vt:lpstr>Struttura predefinita</vt:lpstr>
      <vt:lpstr>Struttura predefinita</vt:lpstr>
      <vt:lpstr>Struttura predefinita</vt:lpstr>
      <vt:lpstr>Equation</vt:lpstr>
      <vt:lpstr>Corso di Fisica – 2008/09</vt:lpstr>
      <vt:lpstr>Calore e Lavoro Convenzione dei  segni</vt:lpstr>
      <vt:lpstr>1a legge della Termodinamica </vt:lpstr>
      <vt:lpstr>1a legge della Termodinamica  Casi particolari di trasformazioni</vt:lpstr>
      <vt:lpstr>Trasformazioni isoterme (reversibili) Gas ideali</vt:lpstr>
      <vt:lpstr>Trasformazioni adiabatiche (reversibili) Gas ideali</vt:lpstr>
      <vt:lpstr>Dalla 1a alla 2a legge della Termodinamica</vt:lpstr>
      <vt:lpstr>2a legge della Termodinamica Enunciati</vt:lpstr>
      <vt:lpstr>2a legge della Termodinamica Trasformazioni impossibili</vt:lpstr>
      <vt:lpstr>2a legge della Termodinamica Enunciati</vt:lpstr>
      <vt:lpstr>Macchina termica</vt:lpstr>
      <vt:lpstr>Ciclo di Carnot Osservazioni</vt:lpstr>
      <vt:lpstr>Macchine termiche e frigorifere</vt:lpstr>
      <vt:lpstr>La macchina di Carnot</vt:lpstr>
      <vt:lpstr>Ciclo di Carnot</vt:lpstr>
      <vt:lpstr>Ciclo di Carnot</vt:lpstr>
      <vt:lpstr>Ciclo di Carnot Relazione tra volumi nelle trasformazioni adiabatiche</vt:lpstr>
      <vt:lpstr>Ciclo di Carnot Calore scambiato nelle trasformazioni</vt:lpstr>
      <vt:lpstr>Ciclo di Carnot Lavoro totale ottenuto nella trasformazione</vt:lpstr>
      <vt:lpstr>Ciclo di Carnot Rendimento (conclusione)</vt:lpstr>
      <vt:lpstr>Ciclo di Carnot</vt:lpstr>
      <vt:lpstr>Teorema di Carnot</vt:lpstr>
      <vt:lpstr>Ciclo e teorema di Carnot Conseguenze importanti</vt:lpstr>
      <vt:lpstr>Una nota sui segni</vt:lpstr>
      <vt:lpstr>Teorema di Clausius 1</vt:lpstr>
      <vt:lpstr>Teorema di Clausius 2</vt:lpstr>
      <vt:lpstr>Teorema di Clausius 3</vt:lpstr>
      <vt:lpstr>Entropia1</vt:lpstr>
      <vt:lpstr>Entropia2</vt:lpstr>
      <vt:lpstr>Entropia3</vt:lpstr>
      <vt:lpstr>Entropia4</vt:lpstr>
      <vt:lpstr>Entropia e ciclo non reversibile1</vt:lpstr>
      <vt:lpstr>Entropia e ciclo non reversibile2</vt:lpstr>
      <vt:lpstr>Entropia e trasformazioni</vt:lpstr>
      <vt:lpstr>Entropia e trasformazioni irreversibili</vt:lpstr>
      <vt:lpstr>Entropia e gas ideali nelle trasformazioni reversibili</vt:lpstr>
      <vt:lpstr>Entropia e gas ideali</vt:lpstr>
      <vt:lpstr>Entropia nei sistemi isolati Trasformazioni reversibili</vt:lpstr>
      <vt:lpstr>L’Entropia nei sistemi isolati Trasformazioni irreversibili</vt:lpstr>
      <vt:lpstr>Entropia nei sistemi isolati</vt:lpstr>
      <vt:lpstr>Entropia</vt:lpstr>
      <vt:lpstr>Entropia L’interpretazione statistica</vt:lpstr>
      <vt:lpstr>Entropia L’interpretazione statistica</vt:lpstr>
      <vt:lpstr>Entropia L’interpretazione statistica</vt:lpstr>
      <vt:lpstr>Entropia L’interpretazione statistica</vt:lpstr>
      <vt:lpstr>Entropia L’interpretazione statistica</vt:lpstr>
      <vt:lpstr>Entropia L’interpretazione statistica</vt:lpstr>
      <vt:lpstr>Entropia L’interpretazione statistica</vt:lpstr>
      <vt:lpstr>Entropia L’interpretazione statistica</vt:lpstr>
      <vt:lpstr>Entropia La definizione statistica di Boltzmann</vt:lpstr>
      <vt:lpstr>Entropia Espansione libera di un gas ideale nel vuoto</vt:lpstr>
      <vt:lpstr>Entropia Espansione libera di un gas ideale nel vuoto</vt:lpstr>
      <vt:lpstr>Entropia Espansione libera di un gas ideale nel vuoto</vt:lpstr>
      <vt:lpstr>Entropia Espansione libera di un gas ideale nel vuoto</vt:lpstr>
      <vt:lpstr>Entropia La definizione statistica di Boltzmann</vt:lpstr>
      <vt:lpstr>2a legge della Termodinamica Riflessioni conclusive</vt:lpstr>
      <vt:lpstr>2a legge della Termodinamica Riflessioni quasi-filosofiche</vt:lpstr>
      <vt:lpstr>2a legge della Termodinamica Riflessioni quasi-filosofiche</vt:lpstr>
      <vt:lpstr>Entalpia ed Energia libera</vt:lpstr>
      <vt:lpstr>Corso di Fisica – 2007/08</vt:lpstr>
      <vt:lpstr>Entalpia</vt:lpstr>
      <vt:lpstr>Entalpia</vt:lpstr>
      <vt:lpstr>Entalpia</vt:lpstr>
      <vt:lpstr>Entalpia nei gas ideali</vt:lpstr>
      <vt:lpstr>Energia libera</vt:lpstr>
      <vt:lpstr>Energia libera di Gibbs</vt:lpstr>
      <vt:lpstr>Energia libera di Gibbs</vt:lpstr>
      <vt:lpstr>Energia libera di Gibbs</vt:lpstr>
      <vt:lpstr>Energia libera di Helmholtz</vt:lpstr>
      <vt:lpstr>Energia libera di Helmholtz</vt:lpstr>
      <vt:lpstr>Energia libera di Helmholtz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Corsi LINGUISTICO e SOCIO-PSICO-PEDAGOGICO</dc:title>
  <dc:creator>Antonio Dal Borgo</dc:creator>
  <cp:lastModifiedBy>Antonio Dal Borgo</cp:lastModifiedBy>
  <cp:revision>126</cp:revision>
  <dcterms:modified xsi:type="dcterms:W3CDTF">2020-09-10T16:23:07Z</dcterms:modified>
</cp:coreProperties>
</file>